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0.xml"/>
  <Override ContentType="application/vnd.openxmlformats-officedocument.presentationml.slide+xml" PartName="/ppt/slides/slide41.xml"/>
  <Override ContentType="application/vnd.openxmlformats-officedocument.presentationml.slide+xml" PartName="/ppt/slides/slide42.xml"/>
  <Override ContentType="application/vnd.openxmlformats-officedocument.presentationml.slide+xml" PartName="/ppt/slides/slide43.xml"/>
  <Override ContentType="application/vnd.openxmlformats-officedocument.presentationml.slide+xml" PartName="/ppt/slides/slide44.xml"/>
  <Override ContentType="application/vnd.openxmlformats-officedocument.presentationml.slide+xml" PartName="/ppt/slides/slide4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</p:sldIdLst>
  <p:sldSz cx="18288000" cy="10287000"/>
  <p:notesSz cx="6858000" cy="9144000"/>
  <p:embeddedFontLst>
    <p:embeddedFont>
      <p:font typeface="HK Modular" charset="1" panose="00000800000000000000"/>
      <p:regular r:id="rId51"/>
    </p:embeddedFont>
    <p:embeddedFont>
      <p:font typeface="Space Mono Bold" charset="1" panose="02000809030000020004"/>
      <p:regular r:id="rId52"/>
    </p:embeddedFont>
    <p:embeddedFont>
      <p:font typeface="Neue Machina Ultra-Bold" charset="1" panose="00000900000000000000"/>
      <p:regular r:id="rId53"/>
    </p:embeddedFont>
    <p:embeddedFont>
      <p:font typeface="Ara Hamah Alfidaa" charset="1" panose="00000500000000000000"/>
      <p:regular r:id="rId54"/>
    </p:embeddedFont>
    <p:embeddedFont>
      <p:font typeface="Neue Machina" charset="1" panose="00000500000000000000"/>
      <p:regular r:id="rId55"/>
    </p:embeddedFont>
    <p:embeddedFont>
      <p:font typeface="TT Chocolates" charset="1" panose="02000503020000020003"/>
      <p:regular r:id="rId56"/>
    </p:embeddedFont>
    <p:embeddedFont>
      <p:font typeface="Montserrat Bold" charset="1" panose="00000800000000000000"/>
      <p:regular r:id="rId5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slides/slide34.xml" Type="http://schemas.openxmlformats.org/officeDocument/2006/relationships/slide"/><Relationship Id="rId4" Target="theme/theme1.xml" Type="http://schemas.openxmlformats.org/officeDocument/2006/relationships/theme"/><Relationship Id="rId40" Target="slides/slide35.xml" Type="http://schemas.openxmlformats.org/officeDocument/2006/relationships/slide"/><Relationship Id="rId41" Target="slides/slide36.xml" Type="http://schemas.openxmlformats.org/officeDocument/2006/relationships/slide"/><Relationship Id="rId42" Target="slides/slide37.xml" Type="http://schemas.openxmlformats.org/officeDocument/2006/relationships/slide"/><Relationship Id="rId43" Target="slides/slide38.xml" Type="http://schemas.openxmlformats.org/officeDocument/2006/relationships/slide"/><Relationship Id="rId44" Target="slides/slide39.xml" Type="http://schemas.openxmlformats.org/officeDocument/2006/relationships/slide"/><Relationship Id="rId45" Target="slides/slide40.xml" Type="http://schemas.openxmlformats.org/officeDocument/2006/relationships/slide"/><Relationship Id="rId46" Target="slides/slide41.xml" Type="http://schemas.openxmlformats.org/officeDocument/2006/relationships/slide"/><Relationship Id="rId47" Target="slides/slide42.xml" Type="http://schemas.openxmlformats.org/officeDocument/2006/relationships/slide"/><Relationship Id="rId48" Target="slides/slide43.xml" Type="http://schemas.openxmlformats.org/officeDocument/2006/relationships/slide"/><Relationship Id="rId49" Target="slides/slide44.xml" Type="http://schemas.openxmlformats.org/officeDocument/2006/relationships/slide"/><Relationship Id="rId5" Target="tableStyles.xml" Type="http://schemas.openxmlformats.org/officeDocument/2006/relationships/tableStyles"/><Relationship Id="rId50" Target="slides/slide45.xml" Type="http://schemas.openxmlformats.org/officeDocument/2006/relationships/slide"/><Relationship Id="rId51" Target="fonts/font51.fntdata" Type="http://schemas.openxmlformats.org/officeDocument/2006/relationships/font"/><Relationship Id="rId52" Target="fonts/font52.fntdata" Type="http://schemas.openxmlformats.org/officeDocument/2006/relationships/font"/><Relationship Id="rId53" Target="fonts/font53.fntdata" Type="http://schemas.openxmlformats.org/officeDocument/2006/relationships/font"/><Relationship Id="rId54" Target="fonts/font54.fntdata" Type="http://schemas.openxmlformats.org/officeDocument/2006/relationships/font"/><Relationship Id="rId55" Target="fonts/font55.fntdata" Type="http://schemas.openxmlformats.org/officeDocument/2006/relationships/font"/><Relationship Id="rId56" Target="fonts/font56.fntdata" Type="http://schemas.openxmlformats.org/officeDocument/2006/relationships/font"/><Relationship Id="rId57" Target="fonts/font57.fntdata" Type="http://schemas.openxmlformats.org/officeDocument/2006/relationships/font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7.png" Type="http://schemas.openxmlformats.org/officeDocument/2006/relationships/image"/><Relationship Id="rId4" Target="../media/image18.svg" Type="http://schemas.openxmlformats.org/officeDocument/2006/relationships/image"/><Relationship Id="rId5" Target="../media/image30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7.png" Type="http://schemas.openxmlformats.org/officeDocument/2006/relationships/image"/><Relationship Id="rId4" Target="../media/image18.svg" Type="http://schemas.openxmlformats.org/officeDocument/2006/relationships/image"/><Relationship Id="rId5" Target="../media/image31.png" Type="http://schemas.openxmlformats.org/officeDocument/2006/relationships/image"/><Relationship Id="rId6" Target="../media/image32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7.png" Type="http://schemas.openxmlformats.org/officeDocument/2006/relationships/image"/><Relationship Id="rId4" Target="../media/image18.svg" Type="http://schemas.openxmlformats.org/officeDocument/2006/relationships/image"/><Relationship Id="rId5" Target="../media/image31.png" Type="http://schemas.openxmlformats.org/officeDocument/2006/relationships/image"/><Relationship Id="rId6" Target="../media/image33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7.png" Type="http://schemas.openxmlformats.org/officeDocument/2006/relationships/image"/><Relationship Id="rId4" Target="../media/image18.svg" Type="http://schemas.openxmlformats.org/officeDocument/2006/relationships/image"/><Relationship Id="rId5" Target="../media/image34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jpeg" Type="http://schemas.openxmlformats.org/officeDocument/2006/relationships/image"/><Relationship Id="rId3" Target="../media/image36.png" Type="http://schemas.openxmlformats.org/officeDocument/2006/relationships/image"/><Relationship Id="rId4" Target="../media/image37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8.pn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9.jpeg" Type="http://schemas.openxmlformats.org/officeDocument/2006/relationships/image"/><Relationship Id="rId3" Target="../media/image36.png" Type="http://schemas.openxmlformats.org/officeDocument/2006/relationships/image"/><Relationship Id="rId4" Target="../media/image37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0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1.pn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9.jpeg" Type="http://schemas.openxmlformats.org/officeDocument/2006/relationships/image"/><Relationship Id="rId3" Target="../media/image36.png" Type="http://schemas.openxmlformats.org/officeDocument/2006/relationships/image"/><Relationship Id="rId4" Target="../media/image37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6.svg" Type="http://schemas.openxmlformats.org/officeDocument/2006/relationships/image"/><Relationship Id="rId2" Target="../media/image1.jpeg" Type="http://schemas.openxmlformats.org/officeDocument/2006/relationships/image"/><Relationship Id="rId3" Target="../media/image9.png" Type="http://schemas.openxmlformats.org/officeDocument/2006/relationships/image"/><Relationship Id="rId4" Target="../media/image10.svg" Type="http://schemas.openxmlformats.org/officeDocument/2006/relationships/image"/><Relationship Id="rId5" Target="../media/image11.png" Type="http://schemas.openxmlformats.org/officeDocument/2006/relationships/image"/><Relationship Id="rId6" Target="../media/image12.svg" Type="http://schemas.openxmlformats.org/officeDocument/2006/relationships/image"/><Relationship Id="rId7" Target="../media/image13.png" Type="http://schemas.openxmlformats.org/officeDocument/2006/relationships/image"/><Relationship Id="rId8" Target="../media/image14.svg" Type="http://schemas.openxmlformats.org/officeDocument/2006/relationships/image"/><Relationship Id="rId9" Target="../media/image15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1.png" Type="http://schemas.openxmlformats.org/officeDocument/2006/relationships/image"/><Relationship Id="rId4" Target="../media/image12.svg" Type="http://schemas.openxmlformats.org/officeDocument/2006/relationships/image"/><Relationship Id="rId5" Target="../media/image42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3.pn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1.png" Type="http://schemas.openxmlformats.org/officeDocument/2006/relationships/image"/><Relationship Id="rId4" Target="../media/image12.svg" Type="http://schemas.openxmlformats.org/officeDocument/2006/relationships/image"/><Relationship Id="rId5" Target="../media/image44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5.pn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9.jpeg" Type="http://schemas.openxmlformats.org/officeDocument/2006/relationships/image"/><Relationship Id="rId3" Target="../media/image36.png" Type="http://schemas.openxmlformats.org/officeDocument/2006/relationships/image"/><Relationship Id="rId4" Target="../media/image37.sv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1.png" Type="http://schemas.openxmlformats.org/officeDocument/2006/relationships/image"/><Relationship Id="rId4" Target="../media/image12.svg" Type="http://schemas.openxmlformats.org/officeDocument/2006/relationships/image"/><Relationship Id="rId5" Target="../media/image46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7.pn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8.pn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9.pn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50.pn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51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7.png" Type="http://schemas.openxmlformats.org/officeDocument/2006/relationships/image"/><Relationship Id="rId4" Target="../media/image18.svg" Type="http://schemas.openxmlformats.org/officeDocument/2006/relationships/image"/><Relationship Id="rId5" Target="../media/image19.png" Type="http://schemas.openxmlformats.org/officeDocument/2006/relationships/image"/><Relationship Id="rId6" Target="../media/image20.svg" Type="http://schemas.openxmlformats.org/officeDocument/2006/relationships/image"/><Relationship Id="rId7" Target="../media/image21.png" Type="http://schemas.openxmlformats.org/officeDocument/2006/relationships/image"/><Relationship Id="rId8" Target="../media/image22.png" Type="http://schemas.openxmlformats.org/officeDocument/2006/relationships/image"/><Relationship Id="rId9" Target="../media/image23.pn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jpeg" Type="http://schemas.openxmlformats.org/officeDocument/2006/relationships/image"/><Relationship Id="rId3" Target="../media/image36.png" Type="http://schemas.openxmlformats.org/officeDocument/2006/relationships/image"/><Relationship Id="rId4" Target="../media/image37.sv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13.png" Type="http://schemas.openxmlformats.org/officeDocument/2006/relationships/image"/><Relationship Id="rId7" Target="../media/image14.sv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9.jpeg" Type="http://schemas.openxmlformats.org/officeDocument/2006/relationships/image"/><Relationship Id="rId3" Target="../media/image36.png" Type="http://schemas.openxmlformats.org/officeDocument/2006/relationships/image"/><Relationship Id="rId4" Target="../media/image37.sv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1.png" Type="http://schemas.openxmlformats.org/officeDocument/2006/relationships/image"/><Relationship Id="rId4" Target="../media/image12.svg" Type="http://schemas.openxmlformats.org/officeDocument/2006/relationships/image"/><Relationship Id="rId5" Target="../media/image52.png" Type="http://schemas.openxmlformats.org/officeDocument/2006/relationships/image"/><Relationship Id="rId6" Target="../media/image53.png" Type="http://schemas.openxmlformats.org/officeDocument/2006/relationships/image"/><Relationship Id="rId7" Target="../media/image54.png" Type="http://schemas.openxmlformats.org/officeDocument/2006/relationships/image"/><Relationship Id="rId8" Target="../media/image55.png" Type="http://schemas.openxmlformats.org/officeDocument/2006/relationships/image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1.png" Type="http://schemas.openxmlformats.org/officeDocument/2006/relationships/image"/><Relationship Id="rId4" Target="../media/image12.svg" Type="http://schemas.openxmlformats.org/officeDocument/2006/relationships/image"/></Relationships>
</file>

<file path=ppt/slides/_rels/slide3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1.png" Type="http://schemas.openxmlformats.org/officeDocument/2006/relationships/image"/><Relationship Id="rId4" Target="../media/image12.svg" Type="http://schemas.openxmlformats.org/officeDocument/2006/relationships/image"/><Relationship Id="rId5" Target="../media/image56.png" Type="http://schemas.openxmlformats.org/officeDocument/2006/relationships/image"/><Relationship Id="rId6" Target="../media/image57.png" Type="http://schemas.openxmlformats.org/officeDocument/2006/relationships/image"/></Relationships>
</file>

<file path=ppt/slides/_rels/slide3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9.jpeg" Type="http://schemas.openxmlformats.org/officeDocument/2006/relationships/image"/><Relationship Id="rId3" Target="../media/image36.png" Type="http://schemas.openxmlformats.org/officeDocument/2006/relationships/image"/><Relationship Id="rId4" Target="../media/image37.svg" Type="http://schemas.openxmlformats.org/officeDocument/2006/relationships/image"/></Relationships>
</file>

<file path=ppt/slides/_rels/slide3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7.png" Type="http://schemas.openxmlformats.org/officeDocument/2006/relationships/image"/><Relationship Id="rId4" Target="../media/image18.svg" Type="http://schemas.openxmlformats.org/officeDocument/2006/relationships/image"/><Relationship Id="rId5" Target="../media/image58.png" Type="http://schemas.openxmlformats.org/officeDocument/2006/relationships/image"/><Relationship Id="rId6" Target="../media/image59.png" Type="http://schemas.openxmlformats.org/officeDocument/2006/relationships/image"/></Relationships>
</file>

<file path=ppt/slides/_rels/slide3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9.jpeg" Type="http://schemas.openxmlformats.org/officeDocument/2006/relationships/image"/><Relationship Id="rId3" Target="../media/image36.png" Type="http://schemas.openxmlformats.org/officeDocument/2006/relationships/image"/><Relationship Id="rId4" Target="../media/image37.svg" Type="http://schemas.openxmlformats.org/officeDocument/2006/relationships/image"/></Relationships>
</file>

<file path=ppt/slides/_rels/slide3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1.png" Type="http://schemas.openxmlformats.org/officeDocument/2006/relationships/image"/><Relationship Id="rId4" Target="../media/image12.svg" Type="http://schemas.openxmlformats.org/officeDocument/2006/relationships/image"/><Relationship Id="rId5" Target="../media/image13.png" Type="http://schemas.openxmlformats.org/officeDocument/2006/relationships/image"/><Relationship Id="rId6" Target="../media/image14.svg" Type="http://schemas.openxmlformats.org/officeDocument/2006/relationships/image"/><Relationship Id="rId7" Target="../media/image60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7.png" Type="http://schemas.openxmlformats.org/officeDocument/2006/relationships/image"/><Relationship Id="rId4" Target="../media/image18.svg" Type="http://schemas.openxmlformats.org/officeDocument/2006/relationships/image"/><Relationship Id="rId5" Target="../media/image24.png" Type="http://schemas.openxmlformats.org/officeDocument/2006/relationships/image"/></Relationships>
</file>

<file path=ppt/slides/_rels/slide4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1.png" Type="http://schemas.openxmlformats.org/officeDocument/2006/relationships/image"/><Relationship Id="rId4" Target="../media/image12.svg" Type="http://schemas.openxmlformats.org/officeDocument/2006/relationships/image"/><Relationship Id="rId5" Target="../media/image17.png" Type="http://schemas.openxmlformats.org/officeDocument/2006/relationships/image"/><Relationship Id="rId6" Target="../media/image18.svg" Type="http://schemas.openxmlformats.org/officeDocument/2006/relationships/image"/><Relationship Id="rId7" Target="../media/image61.png" Type="http://schemas.openxmlformats.org/officeDocument/2006/relationships/image"/><Relationship Id="rId8" Target="../media/image62.png" Type="http://schemas.openxmlformats.org/officeDocument/2006/relationships/image"/><Relationship Id="rId9" Target="../media/image63.png" Type="http://schemas.openxmlformats.org/officeDocument/2006/relationships/image"/></Relationships>
</file>

<file path=ppt/slides/_rels/slide4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1.png" Type="http://schemas.openxmlformats.org/officeDocument/2006/relationships/image"/><Relationship Id="rId4" Target="../media/image12.svg" Type="http://schemas.openxmlformats.org/officeDocument/2006/relationships/image"/><Relationship Id="rId5" Target="../media/image17.png" Type="http://schemas.openxmlformats.org/officeDocument/2006/relationships/image"/><Relationship Id="rId6" Target="../media/image18.svg" Type="http://schemas.openxmlformats.org/officeDocument/2006/relationships/image"/></Relationships>
</file>

<file path=ppt/slides/_rels/slide4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jpeg" Type="http://schemas.openxmlformats.org/officeDocument/2006/relationships/image"/><Relationship Id="rId3" Target="../media/image36.png" Type="http://schemas.openxmlformats.org/officeDocument/2006/relationships/image"/><Relationship Id="rId4" Target="../media/image37.svg" Type="http://schemas.openxmlformats.org/officeDocument/2006/relationships/image"/></Relationships>
</file>

<file path=ppt/slides/_rels/slide4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4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7.png" Type="http://schemas.openxmlformats.org/officeDocument/2006/relationships/image"/><Relationship Id="rId4" Target="../media/image18.svg" Type="http://schemas.openxmlformats.org/officeDocument/2006/relationships/image"/><Relationship Id="rId5" Target="../media/image64.jpeg" Type="http://schemas.openxmlformats.org/officeDocument/2006/relationships/image"/><Relationship Id="rId6" Target="../media/image65.jpeg" Type="http://schemas.openxmlformats.org/officeDocument/2006/relationships/image"/></Relationships>
</file>

<file path=ppt/slides/_rels/slide4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jpeg" Type="http://schemas.openxmlformats.org/officeDocument/2006/relationships/image"/><Relationship Id="rId3" Target="../media/image36.png" Type="http://schemas.openxmlformats.org/officeDocument/2006/relationships/image"/><Relationship Id="rId4" Target="../media/image37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7.png" Type="http://schemas.openxmlformats.org/officeDocument/2006/relationships/image"/><Relationship Id="rId4" Target="../media/image18.svg" Type="http://schemas.openxmlformats.org/officeDocument/2006/relationships/image"/><Relationship Id="rId5" Target="../media/image25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7.png" Type="http://schemas.openxmlformats.org/officeDocument/2006/relationships/image"/><Relationship Id="rId4" Target="../media/image18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7.png" Type="http://schemas.openxmlformats.org/officeDocument/2006/relationships/image"/><Relationship Id="rId4" Target="../media/image18.svg" Type="http://schemas.openxmlformats.org/officeDocument/2006/relationships/image"/><Relationship Id="rId5" Target="../media/image26.png" Type="http://schemas.openxmlformats.org/officeDocument/2006/relationships/image"/><Relationship Id="rId6" Target="../media/image27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7.png" Type="http://schemas.openxmlformats.org/officeDocument/2006/relationships/image"/><Relationship Id="rId4" Target="../media/image18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7.png" Type="http://schemas.openxmlformats.org/officeDocument/2006/relationships/image"/><Relationship Id="rId4" Target="../media/image18.svg" Type="http://schemas.openxmlformats.org/officeDocument/2006/relationships/image"/><Relationship Id="rId5" Target="../media/image28.png" Type="http://schemas.openxmlformats.org/officeDocument/2006/relationships/image"/><Relationship Id="rId6" Target="../media/image29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77" r="0" b="-927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331052" y="7322938"/>
            <a:ext cx="30997470" cy="7439393"/>
          </a:xfrm>
          <a:custGeom>
            <a:avLst/>
            <a:gdLst/>
            <a:ahLst/>
            <a:cxnLst/>
            <a:rect r="r" b="b" t="t" l="l"/>
            <a:pathLst>
              <a:path h="7439393" w="30997470">
                <a:moveTo>
                  <a:pt x="0" y="0"/>
                </a:moveTo>
                <a:lnTo>
                  <a:pt x="30997471" y="0"/>
                </a:lnTo>
                <a:lnTo>
                  <a:pt x="30997471" y="7439393"/>
                </a:lnTo>
                <a:lnTo>
                  <a:pt x="0" y="743939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745994" y="-1891015"/>
            <a:ext cx="4796013" cy="7945202"/>
          </a:xfrm>
          <a:custGeom>
            <a:avLst/>
            <a:gdLst/>
            <a:ahLst/>
            <a:cxnLst/>
            <a:rect r="r" b="b" t="t" l="l"/>
            <a:pathLst>
              <a:path h="7945202" w="4796013">
                <a:moveTo>
                  <a:pt x="0" y="0"/>
                </a:moveTo>
                <a:lnTo>
                  <a:pt x="4796012" y="0"/>
                </a:lnTo>
                <a:lnTo>
                  <a:pt x="4796012" y="7945202"/>
                </a:lnTo>
                <a:lnTo>
                  <a:pt x="0" y="794520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266156" y="771603"/>
            <a:ext cx="2572816" cy="2716025"/>
          </a:xfrm>
          <a:custGeom>
            <a:avLst/>
            <a:gdLst/>
            <a:ahLst/>
            <a:cxnLst/>
            <a:rect r="r" b="b" t="t" l="l"/>
            <a:pathLst>
              <a:path h="2716025" w="2572816">
                <a:moveTo>
                  <a:pt x="0" y="0"/>
                </a:moveTo>
                <a:lnTo>
                  <a:pt x="2572817" y="0"/>
                </a:lnTo>
                <a:lnTo>
                  <a:pt x="2572817" y="2716025"/>
                </a:lnTo>
                <a:lnTo>
                  <a:pt x="0" y="271602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0">
            <a:off x="1445476" y="771603"/>
            <a:ext cx="2572816" cy="2716025"/>
          </a:xfrm>
          <a:custGeom>
            <a:avLst/>
            <a:gdLst/>
            <a:ahLst/>
            <a:cxnLst/>
            <a:rect r="r" b="b" t="t" l="l"/>
            <a:pathLst>
              <a:path h="2716025" w="2572816">
                <a:moveTo>
                  <a:pt x="2572817" y="0"/>
                </a:moveTo>
                <a:lnTo>
                  <a:pt x="0" y="0"/>
                </a:lnTo>
                <a:lnTo>
                  <a:pt x="0" y="2716025"/>
                </a:lnTo>
                <a:lnTo>
                  <a:pt x="2572817" y="2716025"/>
                </a:lnTo>
                <a:lnTo>
                  <a:pt x="2572817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144000" y="5143500"/>
            <a:ext cx="9685788" cy="5678293"/>
          </a:xfrm>
          <a:custGeom>
            <a:avLst/>
            <a:gdLst/>
            <a:ahLst/>
            <a:cxnLst/>
            <a:rect r="r" b="b" t="t" l="l"/>
            <a:pathLst>
              <a:path h="5678293" w="9685788">
                <a:moveTo>
                  <a:pt x="0" y="0"/>
                </a:moveTo>
                <a:lnTo>
                  <a:pt x="9685788" y="0"/>
                </a:lnTo>
                <a:lnTo>
                  <a:pt x="9685788" y="5678293"/>
                </a:lnTo>
                <a:lnTo>
                  <a:pt x="0" y="567829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4018293" y="1452453"/>
            <a:ext cx="10251415" cy="42608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00"/>
              </a:lnSpc>
            </a:pPr>
            <a:r>
              <a:rPr lang="en-US" b="true" sz="11000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SC1015 MINI PROJECT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897580" y="5608528"/>
            <a:ext cx="8492840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b="true" sz="5000" spc="2895">
                <a:solidFill>
                  <a:srgbClr val="FFFFFF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FORMULA 1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-915980" y="6820409"/>
            <a:ext cx="9095511" cy="2829000"/>
            <a:chOff x="0" y="0"/>
            <a:chExt cx="12127348" cy="3771999"/>
          </a:xfrm>
        </p:grpSpPr>
        <p:grpSp>
          <p:nvGrpSpPr>
            <p:cNvPr name="Group 11" id="11"/>
            <p:cNvGrpSpPr/>
            <p:nvPr/>
          </p:nvGrpSpPr>
          <p:grpSpPr>
            <a:xfrm rot="0">
              <a:off x="944846" y="0"/>
              <a:ext cx="10348156" cy="2429598"/>
              <a:chOff x="0" y="0"/>
              <a:chExt cx="3913042" cy="918726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3913043" cy="918726"/>
              </a:xfrm>
              <a:custGeom>
                <a:avLst/>
                <a:gdLst/>
                <a:ahLst/>
                <a:cxnLst/>
                <a:rect r="r" b="b" t="t" l="l"/>
                <a:pathLst>
                  <a:path h="918726" w="3913043">
                    <a:moveTo>
                      <a:pt x="3709843" y="0"/>
                    </a:moveTo>
                    <a:cubicBezTo>
                      <a:pt x="3822067" y="0"/>
                      <a:pt x="3913043" y="205664"/>
                      <a:pt x="3913043" y="459363"/>
                    </a:cubicBezTo>
                    <a:cubicBezTo>
                      <a:pt x="3913043" y="713062"/>
                      <a:pt x="3822067" y="918726"/>
                      <a:pt x="3709843" y="918726"/>
                    </a:cubicBezTo>
                    <a:lnTo>
                      <a:pt x="203200" y="918726"/>
                    </a:lnTo>
                    <a:cubicBezTo>
                      <a:pt x="90976" y="918726"/>
                      <a:pt x="0" y="713062"/>
                      <a:pt x="0" y="459363"/>
                    </a:cubicBezTo>
                    <a:cubicBezTo>
                      <a:pt x="0" y="205664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FF0000">
                  <a:alpha val="63922"/>
                </a:srgbClr>
              </a:solidFill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0" y="28575"/>
                <a:ext cx="3913042" cy="89015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386"/>
                  </a:lnSpc>
                </a:pPr>
              </a:p>
            </p:txBody>
          </p:sp>
        </p:grpSp>
        <p:sp>
          <p:nvSpPr>
            <p:cNvPr name="TextBox 14" id="14"/>
            <p:cNvSpPr txBox="true"/>
            <p:nvPr/>
          </p:nvSpPr>
          <p:spPr>
            <a:xfrm rot="0">
              <a:off x="1494618" y="203993"/>
              <a:ext cx="10632730" cy="19526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867"/>
                </a:lnSpc>
              </a:pPr>
              <a:r>
                <a:rPr lang="en-US" sz="3222" spc="-219" b="true">
                  <a:solidFill>
                    <a:srgbClr val="FFFFFF"/>
                  </a:solidFill>
                  <a:latin typeface="Neue Machina Ultra-Bold"/>
                  <a:ea typeface="Neue Machina Ultra-Bold"/>
                  <a:cs typeface="Neue Machina Ultra-Bold"/>
                  <a:sym typeface="Neue Machina Ultra-Bold"/>
                </a:rPr>
                <a:t>Tan Jun Wei Adison (U2321020A)</a:t>
              </a:r>
            </a:p>
            <a:p>
              <a:pPr algn="l">
                <a:lnSpc>
                  <a:spcPts val="3867"/>
                </a:lnSpc>
              </a:pPr>
              <a:r>
                <a:rPr lang="en-US" sz="3222" spc="-219" b="true">
                  <a:solidFill>
                    <a:srgbClr val="FFFFFF"/>
                  </a:solidFill>
                  <a:latin typeface="Neue Machina Ultra-Bold"/>
                  <a:ea typeface="Neue Machina Ultra-Bold"/>
                  <a:cs typeface="Neue Machina Ultra-Bold"/>
                  <a:sym typeface="Neue Machina Ultra-Bold"/>
                </a:rPr>
                <a:t>Isaac Leow (U2322697H)</a:t>
              </a:r>
            </a:p>
            <a:p>
              <a:pPr algn="l" marL="0" indent="0" lvl="0">
                <a:lnSpc>
                  <a:spcPts val="3867"/>
                </a:lnSpc>
                <a:spcBef>
                  <a:spcPct val="0"/>
                </a:spcBef>
              </a:pPr>
              <a:r>
                <a:rPr lang="en-US" b="true" sz="3222" spc="-219">
                  <a:solidFill>
                    <a:srgbClr val="FFFFFF"/>
                  </a:solidFill>
                  <a:latin typeface="Neue Machina Ultra-Bold"/>
                  <a:ea typeface="Neue Machina Ultra-Bold"/>
                  <a:cs typeface="Neue Machina Ultra-Bold"/>
                  <a:sym typeface="Neue Machina Ultra-Bold"/>
                </a:rPr>
                <a:t>Goh Jin Long Abdillah (U2321634L)</a:t>
              </a:r>
            </a:p>
          </p:txBody>
        </p:sp>
        <p:grpSp>
          <p:nvGrpSpPr>
            <p:cNvPr name="Group 15" id="15"/>
            <p:cNvGrpSpPr/>
            <p:nvPr/>
          </p:nvGrpSpPr>
          <p:grpSpPr>
            <a:xfrm rot="0">
              <a:off x="0" y="2759798"/>
              <a:ext cx="6810983" cy="1012201"/>
              <a:chOff x="0" y="0"/>
              <a:chExt cx="2575499" cy="382753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2575499" cy="382753"/>
              </a:xfrm>
              <a:custGeom>
                <a:avLst/>
                <a:gdLst/>
                <a:ahLst/>
                <a:cxnLst/>
                <a:rect r="r" b="b" t="t" l="l"/>
                <a:pathLst>
                  <a:path h="382753" w="2575499">
                    <a:moveTo>
                      <a:pt x="2372299" y="0"/>
                    </a:moveTo>
                    <a:cubicBezTo>
                      <a:pt x="2484523" y="0"/>
                      <a:pt x="2575499" y="85682"/>
                      <a:pt x="2575499" y="191376"/>
                    </a:cubicBezTo>
                    <a:cubicBezTo>
                      <a:pt x="2575499" y="297071"/>
                      <a:pt x="2484523" y="382753"/>
                      <a:pt x="2372299" y="382753"/>
                    </a:cubicBezTo>
                    <a:lnTo>
                      <a:pt x="203200" y="382753"/>
                    </a:lnTo>
                    <a:cubicBezTo>
                      <a:pt x="90976" y="382753"/>
                      <a:pt x="0" y="297071"/>
                      <a:pt x="0" y="191376"/>
                    </a:cubicBezTo>
                    <a:cubicBezTo>
                      <a:pt x="0" y="85682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FF0000">
                  <a:alpha val="63922"/>
                </a:srgbClr>
              </a:soli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28575"/>
                <a:ext cx="2575499" cy="35417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386"/>
                  </a:lnSpc>
                </a:pPr>
              </a:p>
            </p:txBody>
          </p:sp>
        </p:grpSp>
        <p:sp>
          <p:nvSpPr>
            <p:cNvPr name="TextBox 18" id="18"/>
            <p:cNvSpPr txBox="true"/>
            <p:nvPr/>
          </p:nvSpPr>
          <p:spPr>
            <a:xfrm rot="0">
              <a:off x="1494618" y="2932524"/>
              <a:ext cx="10632730" cy="6572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867"/>
                </a:lnSpc>
                <a:spcBef>
                  <a:spcPct val="0"/>
                </a:spcBef>
              </a:pPr>
              <a:r>
                <a:rPr lang="en-US" b="true" sz="3222" spc="-219">
                  <a:solidFill>
                    <a:srgbClr val="FFFFFF"/>
                  </a:solidFill>
                  <a:latin typeface="Neue Machina Ultra-Bold"/>
                  <a:ea typeface="Neue Machina Ultra-Bold"/>
                  <a:cs typeface="Neue Machina Ultra-Bold"/>
                  <a:sym typeface="Neue Machina Ultra-Bold"/>
                </a:rPr>
                <a:t>FCEA, Lab Group 8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77" r="0" b="-9277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597687" y="331186"/>
            <a:ext cx="17092625" cy="9624627"/>
          </a:xfrm>
          <a:custGeom>
            <a:avLst/>
            <a:gdLst/>
            <a:ahLst/>
            <a:cxnLst/>
            <a:rect r="r" b="b" t="t" l="l"/>
            <a:pathLst>
              <a:path h="9624627" w="17092625">
                <a:moveTo>
                  <a:pt x="17092626" y="0"/>
                </a:moveTo>
                <a:lnTo>
                  <a:pt x="0" y="0"/>
                </a:lnTo>
                <a:lnTo>
                  <a:pt x="0" y="9624628"/>
                </a:lnTo>
                <a:lnTo>
                  <a:pt x="17092626" y="9624628"/>
                </a:lnTo>
                <a:lnTo>
                  <a:pt x="17092626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10015" y="1798450"/>
            <a:ext cx="8884396" cy="3973144"/>
          </a:xfrm>
          <a:custGeom>
            <a:avLst/>
            <a:gdLst/>
            <a:ahLst/>
            <a:cxnLst/>
            <a:rect r="r" b="b" t="t" l="l"/>
            <a:pathLst>
              <a:path h="3973144" w="8884396">
                <a:moveTo>
                  <a:pt x="0" y="0"/>
                </a:moveTo>
                <a:lnTo>
                  <a:pt x="8884396" y="0"/>
                </a:lnTo>
                <a:lnTo>
                  <a:pt x="8884396" y="3973143"/>
                </a:lnTo>
                <a:lnTo>
                  <a:pt x="0" y="397314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97523" t="-283758" r="-153531" b="-57802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727435" y="407386"/>
            <a:ext cx="15791779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000"/>
              </a:lnSpc>
              <a:spcBef>
                <a:spcPct val="0"/>
              </a:spcBef>
            </a:pPr>
            <a:r>
              <a:rPr lang="en-US" b="true" sz="5000">
                <a:solidFill>
                  <a:srgbClr val="000000"/>
                </a:solidFill>
                <a:latin typeface="HK Modular"/>
                <a:ea typeface="HK Modular"/>
                <a:cs typeface="HK Modular"/>
                <a:sym typeface="HK Modular"/>
              </a:rPr>
              <a:t>INITIAL DATA INSIGHTS/ LAPTIME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410015" y="5934777"/>
            <a:ext cx="8884396" cy="3796003"/>
          </a:xfrm>
          <a:custGeom>
            <a:avLst/>
            <a:gdLst/>
            <a:ahLst/>
            <a:cxnLst/>
            <a:rect r="r" b="b" t="t" l="l"/>
            <a:pathLst>
              <a:path h="3796003" w="8884396">
                <a:moveTo>
                  <a:pt x="0" y="0"/>
                </a:moveTo>
                <a:lnTo>
                  <a:pt x="8884396" y="0"/>
                </a:lnTo>
                <a:lnTo>
                  <a:pt x="8884396" y="3796003"/>
                </a:lnTo>
                <a:lnTo>
                  <a:pt x="0" y="379600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97523" t="-197316" r="-153531" b="-16485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1091250" y="3700106"/>
            <a:ext cx="5427964" cy="33724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138159" indent="-569080" lvl="1">
              <a:lnSpc>
                <a:spcPts val="5271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5271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Singapore Grand Prix </a:t>
            </a:r>
            <a:r>
              <a:rPr lang="en-US" b="true" sz="5271">
                <a:solidFill>
                  <a:srgbClr val="FF0000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driver lap times </a:t>
            </a:r>
            <a:r>
              <a:rPr lang="en-US" b="true" sz="5271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dataframe.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77" r="0" b="-9277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597687" y="331186"/>
            <a:ext cx="17092625" cy="9624627"/>
          </a:xfrm>
          <a:custGeom>
            <a:avLst/>
            <a:gdLst/>
            <a:ahLst/>
            <a:cxnLst/>
            <a:rect r="r" b="b" t="t" l="l"/>
            <a:pathLst>
              <a:path h="9624627" w="17092625">
                <a:moveTo>
                  <a:pt x="17092626" y="0"/>
                </a:moveTo>
                <a:lnTo>
                  <a:pt x="0" y="0"/>
                </a:lnTo>
                <a:lnTo>
                  <a:pt x="0" y="9624628"/>
                </a:lnTo>
                <a:lnTo>
                  <a:pt x="17092626" y="9624628"/>
                </a:lnTo>
                <a:lnTo>
                  <a:pt x="17092626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17518" y="4070632"/>
            <a:ext cx="9123857" cy="4412187"/>
          </a:xfrm>
          <a:custGeom>
            <a:avLst/>
            <a:gdLst/>
            <a:ahLst/>
            <a:cxnLst/>
            <a:rect r="r" b="b" t="t" l="l"/>
            <a:pathLst>
              <a:path h="4412187" w="9123857">
                <a:moveTo>
                  <a:pt x="0" y="0"/>
                </a:moveTo>
                <a:lnTo>
                  <a:pt x="9123857" y="0"/>
                </a:lnTo>
                <a:lnTo>
                  <a:pt x="9123857" y="4412187"/>
                </a:lnTo>
                <a:lnTo>
                  <a:pt x="0" y="441218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19513" t="-221543" r="-219513" b="-189123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405160" y="4070632"/>
            <a:ext cx="6717832" cy="5187668"/>
          </a:xfrm>
          <a:custGeom>
            <a:avLst/>
            <a:gdLst/>
            <a:ahLst/>
            <a:cxnLst/>
            <a:rect r="r" b="b" t="t" l="l"/>
            <a:pathLst>
              <a:path h="5187668" w="6717832">
                <a:moveTo>
                  <a:pt x="0" y="0"/>
                </a:moveTo>
                <a:lnTo>
                  <a:pt x="6717833" y="0"/>
                </a:lnTo>
                <a:lnTo>
                  <a:pt x="6717833" y="5187668"/>
                </a:lnTo>
                <a:lnTo>
                  <a:pt x="0" y="518766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24682" t="-166915" r="-248812" b="-77985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817518" y="727075"/>
            <a:ext cx="15603464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000"/>
              </a:lnSpc>
              <a:spcBef>
                <a:spcPct val="0"/>
              </a:spcBef>
            </a:pPr>
            <a:r>
              <a:rPr lang="en-US" b="true" sz="5000">
                <a:solidFill>
                  <a:srgbClr val="000000"/>
                </a:solidFill>
                <a:latin typeface="HK Modular"/>
                <a:ea typeface="HK Modular"/>
                <a:cs typeface="HK Modular"/>
                <a:sym typeface="HK Modular"/>
              </a:rPr>
              <a:t>INITIAL DATA INSIGHTS/PITSTOP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17518" y="2100128"/>
            <a:ext cx="11073158" cy="1372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138159" indent="-569080" lvl="1">
              <a:lnSpc>
                <a:spcPts val="5271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5271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Singapore Grand Prix </a:t>
            </a:r>
            <a:r>
              <a:rPr lang="en-US" b="true" sz="5271">
                <a:solidFill>
                  <a:srgbClr val="FF0000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pitstop timing</a:t>
            </a:r>
            <a:r>
              <a:rPr lang="en-US" b="true" sz="5271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 dataframe.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77" r="0" b="-9277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597687" y="331186"/>
            <a:ext cx="17092625" cy="9624627"/>
          </a:xfrm>
          <a:custGeom>
            <a:avLst/>
            <a:gdLst/>
            <a:ahLst/>
            <a:cxnLst/>
            <a:rect r="r" b="b" t="t" l="l"/>
            <a:pathLst>
              <a:path h="9624627" w="17092625">
                <a:moveTo>
                  <a:pt x="17092626" y="0"/>
                </a:moveTo>
                <a:lnTo>
                  <a:pt x="0" y="0"/>
                </a:lnTo>
                <a:lnTo>
                  <a:pt x="0" y="9624628"/>
                </a:lnTo>
                <a:lnTo>
                  <a:pt x="17092626" y="9624628"/>
                </a:lnTo>
                <a:lnTo>
                  <a:pt x="17092626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71658" y="3622008"/>
            <a:ext cx="6386250" cy="5636292"/>
          </a:xfrm>
          <a:custGeom>
            <a:avLst/>
            <a:gdLst/>
            <a:ahLst/>
            <a:cxnLst/>
            <a:rect r="r" b="b" t="t" l="l"/>
            <a:pathLst>
              <a:path h="5636292" w="6386250">
                <a:moveTo>
                  <a:pt x="0" y="0"/>
                </a:moveTo>
                <a:lnTo>
                  <a:pt x="6386251" y="0"/>
                </a:lnTo>
                <a:lnTo>
                  <a:pt x="6386251" y="5636292"/>
                </a:lnTo>
                <a:lnTo>
                  <a:pt x="0" y="563629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19513" t="-177036" r="-219513" b="-2774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541026" y="3856763"/>
            <a:ext cx="8344502" cy="4248081"/>
          </a:xfrm>
          <a:custGeom>
            <a:avLst/>
            <a:gdLst/>
            <a:ahLst/>
            <a:cxnLst/>
            <a:rect r="r" b="b" t="t" l="l"/>
            <a:pathLst>
              <a:path h="4248081" w="8344502">
                <a:moveTo>
                  <a:pt x="0" y="0"/>
                </a:moveTo>
                <a:lnTo>
                  <a:pt x="8344501" y="0"/>
                </a:lnTo>
                <a:lnTo>
                  <a:pt x="8344501" y="4248081"/>
                </a:lnTo>
                <a:lnTo>
                  <a:pt x="0" y="424808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88705" t="-158661" r="-134500" b="-98454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736127" y="1975731"/>
            <a:ext cx="16523173" cy="1372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138159" indent="-569080" lvl="1">
              <a:lnSpc>
                <a:spcPts val="5271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5271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Singapore Grand Prix </a:t>
            </a:r>
            <a:r>
              <a:rPr lang="en-US" b="true" sz="5271">
                <a:solidFill>
                  <a:srgbClr val="FF0000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fastest lap</a:t>
            </a:r>
            <a:r>
              <a:rPr lang="en-US" b="true" sz="5271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 timing dataframe.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17518" y="727075"/>
            <a:ext cx="15603464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000"/>
              </a:lnSpc>
              <a:spcBef>
                <a:spcPct val="0"/>
              </a:spcBef>
            </a:pPr>
            <a:r>
              <a:rPr lang="en-US" b="true" sz="5000">
                <a:solidFill>
                  <a:srgbClr val="000000"/>
                </a:solidFill>
                <a:latin typeface="HK Modular"/>
                <a:ea typeface="HK Modular"/>
                <a:cs typeface="HK Modular"/>
                <a:sym typeface="HK Modular"/>
              </a:rPr>
              <a:t>INITIAL DATA INSIGHTS/PITSTOP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77" r="0" b="-9277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597687" y="518793"/>
            <a:ext cx="17092625" cy="9624627"/>
          </a:xfrm>
          <a:custGeom>
            <a:avLst/>
            <a:gdLst/>
            <a:ahLst/>
            <a:cxnLst/>
            <a:rect r="r" b="b" t="t" l="l"/>
            <a:pathLst>
              <a:path h="9624627" w="17092625">
                <a:moveTo>
                  <a:pt x="17092626" y="0"/>
                </a:moveTo>
                <a:lnTo>
                  <a:pt x="0" y="0"/>
                </a:lnTo>
                <a:lnTo>
                  <a:pt x="0" y="9624627"/>
                </a:lnTo>
                <a:lnTo>
                  <a:pt x="17092626" y="9624627"/>
                </a:lnTo>
                <a:lnTo>
                  <a:pt x="17092626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817518" y="727075"/>
            <a:ext cx="6318061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000"/>
              </a:lnSpc>
              <a:spcBef>
                <a:spcPct val="0"/>
              </a:spcBef>
            </a:pPr>
            <a:r>
              <a:rPr lang="en-US" b="true" sz="5000">
                <a:solidFill>
                  <a:srgbClr val="000000"/>
                </a:solidFill>
                <a:latin typeface="HK Modular"/>
                <a:ea typeface="HK Modular"/>
                <a:cs typeface="HK Modular"/>
                <a:sym typeface="HK Modular"/>
              </a:rPr>
              <a:t>ABSTRACTION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518593" y="2516499"/>
            <a:ext cx="11864656" cy="5966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42"/>
              </a:lnSpc>
            </a:pPr>
            <a:r>
              <a:rPr lang="en-US" sz="4242" b="true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Our Variables:</a:t>
            </a:r>
          </a:p>
          <a:p>
            <a:pPr algn="l">
              <a:lnSpc>
                <a:spcPts val="4242"/>
              </a:lnSpc>
            </a:pPr>
          </a:p>
          <a:p>
            <a:pPr algn="l" marL="915900" indent="-457950" lvl="1">
              <a:lnSpc>
                <a:spcPts val="4242"/>
              </a:lnSpc>
              <a:buFont typeface="Arial"/>
              <a:buChar char="•"/>
            </a:pPr>
            <a:r>
              <a:rPr lang="en-US" b="true" sz="4242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Average </a:t>
            </a:r>
            <a:r>
              <a:rPr lang="en-US" b="true" sz="4242">
                <a:solidFill>
                  <a:srgbClr val="03E4E4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lap time</a:t>
            </a:r>
            <a:r>
              <a:rPr lang="en-US" b="true" sz="4242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.</a:t>
            </a:r>
          </a:p>
          <a:p>
            <a:pPr algn="l">
              <a:lnSpc>
                <a:spcPts val="4242"/>
              </a:lnSpc>
            </a:pPr>
          </a:p>
          <a:p>
            <a:pPr algn="l" marL="915900" indent="-457950" lvl="1">
              <a:lnSpc>
                <a:spcPts val="4242"/>
              </a:lnSpc>
              <a:buFont typeface="Arial"/>
              <a:buChar char="•"/>
            </a:pPr>
            <a:r>
              <a:rPr lang="en-US" b="true" sz="4242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Average </a:t>
            </a:r>
            <a:r>
              <a:rPr lang="en-US" b="true" sz="4242">
                <a:solidFill>
                  <a:srgbClr val="03E4E4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pitstop</a:t>
            </a:r>
            <a:r>
              <a:rPr lang="en-US" b="true" sz="4242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 time.</a:t>
            </a:r>
          </a:p>
          <a:p>
            <a:pPr algn="l">
              <a:lnSpc>
                <a:spcPts val="4242"/>
              </a:lnSpc>
            </a:pPr>
          </a:p>
          <a:p>
            <a:pPr algn="l" marL="915900" indent="-457950" lvl="1">
              <a:lnSpc>
                <a:spcPts val="4242"/>
              </a:lnSpc>
              <a:buFont typeface="Arial"/>
              <a:buChar char="•"/>
            </a:pPr>
            <a:r>
              <a:rPr lang="en-US" b="true" sz="4242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D</a:t>
            </a:r>
            <a:r>
              <a:rPr lang="en-US" b="true" sz="4242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river </a:t>
            </a:r>
            <a:r>
              <a:rPr lang="en-US" b="true" sz="4242">
                <a:solidFill>
                  <a:srgbClr val="03E4E4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fastest lap</a:t>
            </a:r>
            <a:r>
              <a:rPr lang="en-US" b="true" sz="4242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 time.</a:t>
            </a:r>
          </a:p>
          <a:p>
            <a:pPr algn="l">
              <a:lnSpc>
                <a:spcPts val="4242"/>
              </a:lnSpc>
            </a:pPr>
          </a:p>
          <a:p>
            <a:pPr algn="l" marL="915900" indent="-457950" lvl="1">
              <a:lnSpc>
                <a:spcPts val="4242"/>
              </a:lnSpc>
              <a:buFont typeface="Arial"/>
              <a:buChar char="•"/>
            </a:pPr>
            <a:r>
              <a:rPr lang="en-US" b="true" sz="4242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D</a:t>
            </a:r>
            <a:r>
              <a:rPr lang="en-US" b="true" sz="4242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river </a:t>
            </a:r>
            <a:r>
              <a:rPr lang="en-US" b="true" sz="4242">
                <a:solidFill>
                  <a:srgbClr val="03E4E4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starting grid</a:t>
            </a:r>
            <a:r>
              <a:rPr lang="en-US" b="true" sz="4242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 position.</a:t>
            </a:r>
          </a:p>
          <a:p>
            <a:pPr algn="l">
              <a:lnSpc>
                <a:spcPts val="4242"/>
              </a:lnSpc>
            </a:pPr>
          </a:p>
          <a:p>
            <a:pPr algn="l" marL="915900" indent="-457950" lvl="1">
              <a:lnSpc>
                <a:spcPts val="4242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4242">
                <a:solidFill>
                  <a:srgbClr val="03E4E4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W</a:t>
            </a:r>
            <a:r>
              <a:rPr lang="en-US" b="true" sz="4242">
                <a:solidFill>
                  <a:srgbClr val="03E4E4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eather</a:t>
            </a:r>
            <a:r>
              <a:rPr lang="en-US" b="true" sz="4242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 conditions (wet / not wet).</a:t>
            </a:r>
          </a:p>
        </p:txBody>
      </p: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1540876" y="650875"/>
            <a:ext cx="5946196" cy="5946196"/>
            <a:chOff x="0" y="0"/>
            <a:chExt cx="6350000" cy="6350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102870" y="638810"/>
              <a:ext cx="6149340" cy="5613400"/>
            </a:xfrm>
            <a:custGeom>
              <a:avLst/>
              <a:gdLst/>
              <a:ahLst/>
              <a:cxnLst/>
              <a:rect r="r" b="b" t="t" l="l"/>
              <a:pathLst>
                <a:path h="5613400" w="6149340">
                  <a:moveTo>
                    <a:pt x="6149340" y="5613400"/>
                  </a:moveTo>
                  <a:lnTo>
                    <a:pt x="0" y="5613400"/>
                  </a:lnTo>
                  <a:lnTo>
                    <a:pt x="0" y="0"/>
                  </a:lnTo>
                  <a:lnTo>
                    <a:pt x="6148070" y="0"/>
                  </a:lnTo>
                  <a:lnTo>
                    <a:pt x="6149340" y="5613400"/>
                  </a:lnTo>
                  <a:lnTo>
                    <a:pt x="6149340" y="5613400"/>
                  </a:lnTo>
                  <a:close/>
                </a:path>
              </a:pathLst>
            </a:custGeom>
            <a:blipFill>
              <a:blip r:embed="rId5"/>
              <a:stretch>
                <a:fillRect l="-31141" t="0" r="-31141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02870" y="105410"/>
              <a:ext cx="6149340" cy="431800"/>
            </a:xfrm>
            <a:custGeom>
              <a:avLst/>
              <a:gdLst/>
              <a:ahLst/>
              <a:cxnLst/>
              <a:rect r="r" b="b" t="t" l="l"/>
              <a:pathLst>
                <a:path h="431800" w="6149340">
                  <a:moveTo>
                    <a:pt x="6149340" y="431800"/>
                  </a:moveTo>
                  <a:lnTo>
                    <a:pt x="0" y="431800"/>
                  </a:lnTo>
                  <a:lnTo>
                    <a:pt x="0" y="0"/>
                  </a:lnTo>
                  <a:lnTo>
                    <a:pt x="6148070" y="0"/>
                  </a:lnTo>
                  <a:lnTo>
                    <a:pt x="6149340" y="431800"/>
                  </a:lnTo>
                  <a:lnTo>
                    <a:pt x="6149340" y="431800"/>
                  </a:lnTo>
                  <a:close/>
                </a:path>
              </a:pathLst>
            </a:custGeom>
            <a:solidFill>
              <a:srgbClr val="03E4E4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102870" y="105410"/>
              <a:ext cx="431800" cy="431800"/>
            </a:xfrm>
            <a:custGeom>
              <a:avLst/>
              <a:gdLst/>
              <a:ahLst/>
              <a:cxnLst/>
              <a:rect r="r" b="b" t="t" l="l"/>
              <a:pathLst>
                <a:path h="431800" w="431800">
                  <a:moveTo>
                    <a:pt x="431800" y="431800"/>
                  </a:moveTo>
                  <a:lnTo>
                    <a:pt x="0" y="431800"/>
                  </a:lnTo>
                  <a:lnTo>
                    <a:pt x="0" y="0"/>
                  </a:lnTo>
                  <a:lnTo>
                    <a:pt x="431800" y="0"/>
                  </a:lnTo>
                  <a:lnTo>
                    <a:pt x="431800" y="431800"/>
                  </a:lnTo>
                  <a:close/>
                </a:path>
              </a:pathLst>
            </a:custGeom>
            <a:solidFill>
              <a:srgbClr val="03E4E4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1270" y="3810"/>
              <a:ext cx="635254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2540">
                  <a:moveTo>
                    <a:pt x="0" y="0"/>
                  </a:moveTo>
                  <a:lnTo>
                    <a:pt x="0" y="533400"/>
                  </a:lnTo>
                  <a:lnTo>
                    <a:pt x="0" y="635000"/>
                  </a:lnTo>
                  <a:lnTo>
                    <a:pt x="0" y="6350000"/>
                  </a:lnTo>
                  <a:lnTo>
                    <a:pt x="6352540" y="6350000"/>
                  </a:lnTo>
                  <a:lnTo>
                    <a:pt x="6352540" y="635000"/>
                  </a:lnTo>
                  <a:lnTo>
                    <a:pt x="6352540" y="533400"/>
                  </a:lnTo>
                  <a:lnTo>
                    <a:pt x="6352540" y="0"/>
                  </a:lnTo>
                  <a:lnTo>
                    <a:pt x="0" y="0"/>
                  </a:lnTo>
                  <a:close/>
                  <a:moveTo>
                    <a:pt x="101600" y="101600"/>
                  </a:moveTo>
                  <a:lnTo>
                    <a:pt x="533400" y="101600"/>
                  </a:lnTo>
                  <a:lnTo>
                    <a:pt x="533400" y="533400"/>
                  </a:lnTo>
                  <a:lnTo>
                    <a:pt x="101600" y="533400"/>
                  </a:lnTo>
                  <a:lnTo>
                    <a:pt x="101600" y="101600"/>
                  </a:lnTo>
                  <a:close/>
                  <a:moveTo>
                    <a:pt x="6249670" y="6248400"/>
                  </a:moveTo>
                  <a:lnTo>
                    <a:pt x="101600" y="6248400"/>
                  </a:lnTo>
                  <a:lnTo>
                    <a:pt x="101600" y="635000"/>
                  </a:lnTo>
                  <a:lnTo>
                    <a:pt x="635000" y="635000"/>
                  </a:lnTo>
                  <a:lnTo>
                    <a:pt x="6249670" y="635000"/>
                  </a:lnTo>
                  <a:lnTo>
                    <a:pt x="6249670" y="6248400"/>
                  </a:lnTo>
                  <a:lnTo>
                    <a:pt x="6249670" y="6248400"/>
                  </a:lnTo>
                  <a:lnTo>
                    <a:pt x="6249670" y="6248400"/>
                  </a:lnTo>
                  <a:close/>
                  <a:moveTo>
                    <a:pt x="6250940" y="533400"/>
                  </a:moveTo>
                  <a:lnTo>
                    <a:pt x="636270" y="533400"/>
                  </a:lnTo>
                  <a:lnTo>
                    <a:pt x="636270" y="101600"/>
                  </a:lnTo>
                  <a:lnTo>
                    <a:pt x="6250940" y="101600"/>
                  </a:lnTo>
                  <a:lnTo>
                    <a:pt x="6250940" y="533400"/>
                  </a:lnTo>
                  <a:close/>
                  <a:moveTo>
                    <a:pt x="373380" y="317500"/>
                  </a:moveTo>
                  <a:lnTo>
                    <a:pt x="472440" y="416560"/>
                  </a:lnTo>
                  <a:lnTo>
                    <a:pt x="417830" y="471170"/>
                  </a:lnTo>
                  <a:lnTo>
                    <a:pt x="317500" y="372110"/>
                  </a:lnTo>
                  <a:lnTo>
                    <a:pt x="218440" y="471170"/>
                  </a:lnTo>
                  <a:lnTo>
                    <a:pt x="163830" y="416560"/>
                  </a:lnTo>
                  <a:lnTo>
                    <a:pt x="262890" y="317500"/>
                  </a:lnTo>
                  <a:lnTo>
                    <a:pt x="163830" y="218440"/>
                  </a:lnTo>
                  <a:lnTo>
                    <a:pt x="218440" y="163830"/>
                  </a:lnTo>
                  <a:lnTo>
                    <a:pt x="317500" y="262890"/>
                  </a:lnTo>
                  <a:lnTo>
                    <a:pt x="416560" y="163830"/>
                  </a:lnTo>
                  <a:lnTo>
                    <a:pt x="472440" y="218440"/>
                  </a:lnTo>
                  <a:lnTo>
                    <a:pt x="373380" y="3175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111" r="0" b="-711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92482" y="818027"/>
            <a:ext cx="15703036" cy="8650945"/>
          </a:xfrm>
          <a:custGeom>
            <a:avLst/>
            <a:gdLst/>
            <a:ahLst/>
            <a:cxnLst/>
            <a:rect r="r" b="b" t="t" l="l"/>
            <a:pathLst>
              <a:path h="8650945" w="15703036">
                <a:moveTo>
                  <a:pt x="0" y="0"/>
                </a:moveTo>
                <a:lnTo>
                  <a:pt x="15703036" y="0"/>
                </a:lnTo>
                <a:lnTo>
                  <a:pt x="15703036" y="8650946"/>
                </a:lnTo>
                <a:lnTo>
                  <a:pt x="0" y="865094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960193" y="3446018"/>
            <a:ext cx="12367613" cy="35664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51"/>
              </a:lnSpc>
            </a:pPr>
            <a:r>
              <a:rPr lang="en-US" b="true" sz="9251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DATA PREPARATION &amp; CLEANING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77" r="0" b="-927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92998" y="2534181"/>
            <a:ext cx="8322174" cy="5218638"/>
          </a:xfrm>
          <a:custGeom>
            <a:avLst/>
            <a:gdLst/>
            <a:ahLst/>
            <a:cxnLst/>
            <a:rect r="r" b="b" t="t" l="l"/>
            <a:pathLst>
              <a:path h="5218638" w="8322174">
                <a:moveTo>
                  <a:pt x="0" y="0"/>
                </a:moveTo>
                <a:lnTo>
                  <a:pt x="8322174" y="0"/>
                </a:lnTo>
                <a:lnTo>
                  <a:pt x="8322174" y="5218638"/>
                </a:lnTo>
                <a:lnTo>
                  <a:pt x="0" y="52186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49" t="0" r="-149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817518" y="727075"/>
            <a:ext cx="8897655" cy="1308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000"/>
              </a:lnSpc>
              <a:spcBef>
                <a:spcPct val="0"/>
              </a:spcBef>
            </a:pPr>
            <a:r>
              <a:rPr lang="en-US" b="true" sz="5000">
                <a:solidFill>
                  <a:srgbClr val="000000"/>
                </a:solidFill>
                <a:latin typeface="HK Modular"/>
                <a:ea typeface="HK Modular"/>
                <a:cs typeface="HK Modular"/>
                <a:sym typeface="HK Modular"/>
              </a:rPr>
              <a:t>DATA PREPARATION AND CLEANING</a:t>
            </a:r>
          </a:p>
        </p:txBody>
      </p:sp>
      <p:graphicFrame>
        <p:nvGraphicFramePr>
          <p:cNvPr name="Table 5" id="5"/>
          <p:cNvGraphicFramePr>
            <a:graphicFrameLocks noGrp="true"/>
          </p:cNvGraphicFramePr>
          <p:nvPr/>
        </p:nvGraphicFramePr>
        <p:xfrm>
          <a:off x="11013245" y="496935"/>
          <a:ext cx="7316807" cy="1352002"/>
        </p:xfrm>
        <a:graphic>
          <a:graphicData uri="http://schemas.openxmlformats.org/drawingml/2006/table">
            <a:tbl>
              <a:tblPr/>
              <a:tblGrid>
                <a:gridCol w="1412451"/>
                <a:gridCol w="5904356"/>
              </a:tblGrid>
              <a:tr h="1052897"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3576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b="true" sz="2554">
                          <a:solidFill>
                            <a:srgbClr val="FFFFFF"/>
                          </a:solidFill>
                          <a:latin typeface="Space Mono Bold"/>
                          <a:ea typeface="Space Mono Bold"/>
                          <a:cs typeface="Space Mono Bold"/>
                          <a:sym typeface="Space Mono Bold"/>
                        </a:rPr>
                        <a:t>1</a:t>
                      </a:r>
                      <a:endParaRPr lang="en-US" sz="1100"/>
                    </a:p>
                  </a:txBody>
                  <a:tcPr marL="60841" marR="60841" marT="60841" marB="60841" anchor="ctr">
                    <a:lnL cmpd="sng" algn="ctr" cap="flat" w="62179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62179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62179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62179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304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b="true" sz="2171">
                          <a:solidFill>
                            <a:srgbClr val="FFFFFF"/>
                          </a:solidFill>
                          <a:latin typeface="Space Mono Bold"/>
                          <a:ea typeface="Space Mono Bold"/>
                          <a:cs typeface="Space Mono Bold"/>
                          <a:sym typeface="Space Mono Bold"/>
                        </a:rPr>
                        <a:t>Calculate average lap times and pitstop times</a:t>
                      </a:r>
                      <a:endParaRPr lang="en-US" sz="1100"/>
                    </a:p>
                  </a:txBody>
                  <a:tcPr marL="60841" marR="60841" marT="60841" marB="60841" anchor="ctr">
                    <a:lnL cmpd="sng" algn="ctr" cap="flat" w="62179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62179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62179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62179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name="Table 6" id="6"/>
          <p:cNvGraphicFramePr>
            <a:graphicFrameLocks noGrp="true"/>
          </p:cNvGraphicFramePr>
          <p:nvPr/>
        </p:nvGraphicFramePr>
        <p:xfrm>
          <a:off x="11013245" y="5101512"/>
          <a:ext cx="5727465" cy="1267428"/>
        </p:xfrm>
        <a:graphic>
          <a:graphicData uri="http://schemas.openxmlformats.org/drawingml/2006/table">
            <a:tbl>
              <a:tblPr/>
              <a:tblGrid>
                <a:gridCol w="1105641"/>
                <a:gridCol w="4621824"/>
              </a:tblGrid>
              <a:tr h="1195250"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3576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b="true" sz="2554">
                          <a:solidFill>
                            <a:srgbClr val="FFFFFF"/>
                          </a:solidFill>
                          <a:latin typeface="Space Mono Bold"/>
                          <a:ea typeface="Space Mono Bold"/>
                          <a:cs typeface="Space Mono Bold"/>
                          <a:sym typeface="Space Mono Bold"/>
                        </a:rPr>
                        <a:t>4</a:t>
                      </a:r>
                      <a:endParaRPr lang="en-US" sz="1100"/>
                    </a:p>
                  </a:txBody>
                  <a:tcPr marL="60841" marR="60841" marT="60841" marB="60841" anchor="ctr">
                    <a:lnL cmpd="sng" algn="ctr" cap="flat" w="48673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8673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8673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8673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304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b="true" sz="2171">
                          <a:solidFill>
                            <a:srgbClr val="FFFFFF"/>
                          </a:solidFill>
                          <a:latin typeface="Space Mono Bold"/>
                          <a:ea typeface="Space Mono Bold"/>
                          <a:cs typeface="Space Mono Bold"/>
                          <a:sym typeface="Space Mono Bold"/>
                        </a:rPr>
                        <a:t>Merged all the data frames together</a:t>
                      </a:r>
                      <a:endParaRPr lang="en-US" sz="1100"/>
                    </a:p>
                  </a:txBody>
                  <a:tcPr marL="60841" marR="60841" marT="60841" marB="60841" anchor="ctr">
                    <a:lnL cmpd="sng" algn="ctr" cap="flat" w="48673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8673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8673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8673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name="Table 7" id="7"/>
          <p:cNvGraphicFramePr>
            <a:graphicFrameLocks noGrp="true"/>
          </p:cNvGraphicFramePr>
          <p:nvPr/>
        </p:nvGraphicFramePr>
        <p:xfrm>
          <a:off x="11013245" y="3690764"/>
          <a:ext cx="7316807" cy="1352002"/>
        </p:xfrm>
        <a:graphic>
          <a:graphicData uri="http://schemas.openxmlformats.org/drawingml/2006/table">
            <a:tbl>
              <a:tblPr/>
              <a:tblGrid>
                <a:gridCol w="1412451"/>
                <a:gridCol w="5904356"/>
              </a:tblGrid>
              <a:tr h="1058320"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3576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b="true" sz="2554">
                          <a:solidFill>
                            <a:srgbClr val="FFFFFF"/>
                          </a:solidFill>
                          <a:latin typeface="Space Mono Bold"/>
                          <a:ea typeface="Space Mono Bold"/>
                          <a:cs typeface="Space Mono Bold"/>
                          <a:sym typeface="Space Mono Bold"/>
                        </a:rPr>
                        <a:t>3</a:t>
                      </a:r>
                      <a:endParaRPr lang="en-US" sz="1100"/>
                    </a:p>
                  </a:txBody>
                  <a:tcPr marL="60841" marR="60841" marT="60841" marB="60841" anchor="ctr">
                    <a:lnL cmpd="sng" algn="ctr" cap="flat" w="62179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62179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62179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62179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304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b="true" sz="2171">
                          <a:solidFill>
                            <a:srgbClr val="FFFFFF"/>
                          </a:solidFill>
                          <a:latin typeface="Space Mono Bold"/>
                          <a:ea typeface="Space Mono Bold"/>
                          <a:cs typeface="Space Mono Bold"/>
                          <a:sym typeface="Space Mono Bold"/>
                        </a:rPr>
                        <a:t>Dropped unimportant/repeated data</a:t>
                      </a:r>
                      <a:endParaRPr lang="en-US" sz="1100"/>
                    </a:p>
                  </a:txBody>
                  <a:tcPr marL="60841" marR="60841" marT="60841" marB="60841" anchor="ctr">
                    <a:lnL cmpd="sng" algn="ctr" cap="flat" w="62179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62179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62179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62179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name="Table 8" id="8"/>
          <p:cNvGraphicFramePr>
            <a:graphicFrameLocks noGrp="true"/>
          </p:cNvGraphicFramePr>
          <p:nvPr/>
        </p:nvGraphicFramePr>
        <p:xfrm>
          <a:off x="11013245" y="6721365"/>
          <a:ext cx="5727465" cy="1267428"/>
        </p:xfrm>
        <a:graphic>
          <a:graphicData uri="http://schemas.openxmlformats.org/drawingml/2006/table">
            <a:tbl>
              <a:tblPr/>
              <a:tblGrid>
                <a:gridCol w="1105641"/>
                <a:gridCol w="4621824"/>
              </a:tblGrid>
              <a:tr h="1195250"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3576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b="true" sz="2554">
                          <a:solidFill>
                            <a:srgbClr val="FFFFFF"/>
                          </a:solidFill>
                          <a:latin typeface="Space Mono Bold"/>
                          <a:ea typeface="Space Mono Bold"/>
                          <a:cs typeface="Space Mono Bold"/>
                          <a:sym typeface="Space Mono Bold"/>
                        </a:rPr>
                        <a:t>5</a:t>
                      </a:r>
                      <a:endParaRPr lang="en-US" sz="1100"/>
                    </a:p>
                  </a:txBody>
                  <a:tcPr marL="60841" marR="60841" marT="60841" marB="60841" anchor="ctr">
                    <a:lnL cmpd="sng" algn="ctr" cap="flat" w="48673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8673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8673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8673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304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b="true" sz="2171">
                          <a:solidFill>
                            <a:srgbClr val="FFFFFF"/>
                          </a:solidFill>
                          <a:latin typeface="Space Mono Bold"/>
                          <a:ea typeface="Space Mono Bold"/>
                          <a:cs typeface="Space Mono Bold"/>
                          <a:sym typeface="Space Mono Bold"/>
                        </a:rPr>
                        <a:t>Changed positions to 0/1, indicating top 5</a:t>
                      </a:r>
                      <a:endParaRPr lang="en-US" sz="1100"/>
                    </a:p>
                  </a:txBody>
                  <a:tcPr marL="60841" marR="60841" marT="60841" marB="60841" anchor="ctr">
                    <a:lnL cmpd="sng" algn="ctr" cap="flat" w="48673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8673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8673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8673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name="Table 9" id="9"/>
          <p:cNvGraphicFramePr>
            <a:graphicFrameLocks noGrp="true"/>
          </p:cNvGraphicFramePr>
          <p:nvPr/>
        </p:nvGraphicFramePr>
        <p:xfrm>
          <a:off x="11013245" y="1908542"/>
          <a:ext cx="7316807" cy="1826559"/>
        </p:xfrm>
        <a:graphic>
          <a:graphicData uri="http://schemas.openxmlformats.org/drawingml/2006/table">
            <a:tbl>
              <a:tblPr/>
              <a:tblGrid>
                <a:gridCol w="1412451"/>
                <a:gridCol w="5904356"/>
              </a:tblGrid>
              <a:tr h="1826559"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3576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b="true" sz="2554">
                          <a:solidFill>
                            <a:srgbClr val="FFFFFF"/>
                          </a:solidFill>
                          <a:latin typeface="Space Mono Bold"/>
                          <a:ea typeface="Space Mono Bold"/>
                          <a:cs typeface="Space Mono Bold"/>
                          <a:sym typeface="Space Mono Bold"/>
                        </a:rPr>
                        <a:t>2</a:t>
                      </a:r>
                      <a:endParaRPr lang="en-US" sz="1100"/>
                    </a:p>
                  </a:txBody>
                  <a:tcPr marL="60841" marR="60841" marT="60841" marB="60841" anchor="ctr">
                    <a:lnL cmpd="sng" algn="ctr" cap="flat" w="62179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62179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62179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62179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304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b="true" sz="2171">
                          <a:solidFill>
                            <a:srgbClr val="FFFFFF"/>
                          </a:solidFill>
                          <a:latin typeface="Space Mono Bold"/>
                          <a:ea typeface="Space Mono Bold"/>
                          <a:cs typeface="Space Mono Bold"/>
                          <a:sym typeface="Space Mono Bold"/>
                        </a:rPr>
                        <a:t>Converted fastest lap times from a string to a float</a:t>
                      </a:r>
                      <a:endParaRPr lang="en-US" sz="1100"/>
                    </a:p>
                  </a:txBody>
                  <a:tcPr marL="60841" marR="60841" marT="60841" marB="60841" anchor="ctr">
                    <a:lnL cmpd="sng" algn="ctr" cap="flat" w="62179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62179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62179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62179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name="Table 10" id="10"/>
          <p:cNvGraphicFramePr>
            <a:graphicFrameLocks noGrp="true"/>
          </p:cNvGraphicFramePr>
          <p:nvPr/>
        </p:nvGraphicFramePr>
        <p:xfrm>
          <a:off x="11013245" y="8341218"/>
          <a:ext cx="5727465" cy="1448848"/>
        </p:xfrm>
        <a:graphic>
          <a:graphicData uri="http://schemas.openxmlformats.org/drawingml/2006/table">
            <a:tbl>
              <a:tblPr/>
              <a:tblGrid>
                <a:gridCol w="1105641"/>
                <a:gridCol w="4621824"/>
              </a:tblGrid>
              <a:tr h="1448848"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3576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b="true" sz="2554">
                          <a:solidFill>
                            <a:srgbClr val="FFFFFF"/>
                          </a:solidFill>
                          <a:latin typeface="Space Mono Bold"/>
                          <a:ea typeface="Space Mono Bold"/>
                          <a:cs typeface="Space Mono Bold"/>
                          <a:sym typeface="Space Mono Bold"/>
                        </a:rPr>
                        <a:t>6</a:t>
                      </a:r>
                      <a:endParaRPr lang="en-US" sz="1100"/>
                    </a:p>
                  </a:txBody>
                  <a:tcPr marL="60841" marR="60841" marT="60841" marB="60841" anchor="ctr">
                    <a:lnL cmpd="sng" algn="ctr" cap="flat" w="48673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8673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8673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8673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304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b="true" sz="2171">
                          <a:solidFill>
                            <a:srgbClr val="FFFFFF"/>
                          </a:solidFill>
                          <a:latin typeface="Space Mono Bold"/>
                          <a:ea typeface="Space Mono Bold"/>
                          <a:cs typeface="Space Mono Bold"/>
                          <a:sym typeface="Space Mono Bold"/>
                        </a:rPr>
                        <a:t>Changed driverId and raceId to code names and race years </a:t>
                      </a:r>
                      <a:endParaRPr lang="en-US" sz="1100"/>
                    </a:p>
                  </a:txBody>
                  <a:tcPr marL="60841" marR="60841" marT="60841" marB="60841" anchor="ctr">
                    <a:lnL cmpd="sng" algn="ctr" cap="flat" w="48673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8673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8673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8673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Freeform 11" id="11"/>
          <p:cNvSpPr/>
          <p:nvPr/>
        </p:nvSpPr>
        <p:spPr>
          <a:xfrm flipH="false" flipV="false" rot="0">
            <a:off x="-2460100" y="5365659"/>
            <a:ext cx="9938473" cy="7581384"/>
          </a:xfrm>
          <a:custGeom>
            <a:avLst/>
            <a:gdLst/>
            <a:ahLst/>
            <a:cxnLst/>
            <a:rect r="r" b="b" t="t" l="l"/>
            <a:pathLst>
              <a:path h="7581384" w="9938473">
                <a:moveTo>
                  <a:pt x="0" y="0"/>
                </a:moveTo>
                <a:lnTo>
                  <a:pt x="9938473" y="0"/>
                </a:lnTo>
                <a:lnTo>
                  <a:pt x="9938473" y="7581384"/>
                </a:lnTo>
                <a:lnTo>
                  <a:pt x="0" y="758138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111" r="0" b="-711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92482" y="818027"/>
            <a:ext cx="15703036" cy="8650945"/>
          </a:xfrm>
          <a:custGeom>
            <a:avLst/>
            <a:gdLst/>
            <a:ahLst/>
            <a:cxnLst/>
            <a:rect r="r" b="b" t="t" l="l"/>
            <a:pathLst>
              <a:path h="8650945" w="15703036">
                <a:moveTo>
                  <a:pt x="0" y="0"/>
                </a:moveTo>
                <a:lnTo>
                  <a:pt x="15703036" y="0"/>
                </a:lnTo>
                <a:lnTo>
                  <a:pt x="15703036" y="8650946"/>
                </a:lnTo>
                <a:lnTo>
                  <a:pt x="0" y="865094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4" id="4"/>
          <p:cNvSpPr txBox="true"/>
          <p:nvPr/>
        </p:nvSpPr>
        <p:spPr>
          <a:xfrm rot="0">
            <a:off x="3394697" y="2804802"/>
            <a:ext cx="11498607" cy="35576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06"/>
              </a:lnSpc>
            </a:pPr>
            <a:r>
              <a:rPr lang="en-US" b="true" sz="9206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EXPLORATORY DATA ANALYSIS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3394697" y="6564113"/>
            <a:ext cx="11498607" cy="1732280"/>
            <a:chOff x="0" y="0"/>
            <a:chExt cx="15331476" cy="2309707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762702" y="-95250"/>
              <a:ext cx="13806071" cy="240495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419"/>
                </a:lnSpc>
              </a:pPr>
              <a:r>
                <a:rPr lang="en-US" b="true" sz="5299" spc="1589">
                  <a:solidFill>
                    <a:srgbClr val="FFFFFF"/>
                  </a:solidFill>
                  <a:latin typeface="Space Mono Bold"/>
                  <a:ea typeface="Space Mono Bold"/>
                  <a:cs typeface="Space Mono Bold"/>
                  <a:sym typeface="Space Mono Bold"/>
                </a:rPr>
                <a:t>UNI-VARIATE VISUALIZATION</a:t>
              </a:r>
            </a:p>
          </p:txBody>
        </p:sp>
        <p:sp>
          <p:nvSpPr>
            <p:cNvPr name="AutoShape 7" id="7"/>
            <p:cNvSpPr/>
            <p:nvPr/>
          </p:nvSpPr>
          <p:spPr>
            <a:xfrm flipV="true">
              <a:off x="0" y="1096433"/>
              <a:ext cx="2230407" cy="0"/>
            </a:xfrm>
            <a:prstGeom prst="line">
              <a:avLst/>
            </a:prstGeom>
            <a:ln cap="flat" w="1524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8" id="8"/>
            <p:cNvSpPr/>
            <p:nvPr/>
          </p:nvSpPr>
          <p:spPr>
            <a:xfrm flipV="true">
              <a:off x="13101069" y="1096433"/>
              <a:ext cx="2230407" cy="0"/>
            </a:xfrm>
            <a:prstGeom prst="line">
              <a:avLst/>
            </a:prstGeom>
            <a:ln cap="flat" w="1524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</p:grp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77" r="0" b="-927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883224" y="1347039"/>
            <a:ext cx="11376076" cy="8686967"/>
          </a:xfrm>
          <a:custGeom>
            <a:avLst/>
            <a:gdLst/>
            <a:ahLst/>
            <a:cxnLst/>
            <a:rect r="r" b="b" t="t" l="l"/>
            <a:pathLst>
              <a:path h="8686967" w="11376076">
                <a:moveTo>
                  <a:pt x="0" y="0"/>
                </a:moveTo>
                <a:lnTo>
                  <a:pt x="11376076" y="0"/>
                </a:lnTo>
                <a:lnTo>
                  <a:pt x="11376076" y="8686967"/>
                </a:lnTo>
                <a:lnTo>
                  <a:pt x="0" y="868696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26361" y="394862"/>
            <a:ext cx="14496311" cy="6868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174"/>
              </a:lnSpc>
              <a:spcBef>
                <a:spcPct val="0"/>
              </a:spcBef>
            </a:pPr>
            <a:r>
              <a:rPr lang="en-US" b="true" sz="5174">
                <a:solidFill>
                  <a:srgbClr val="000000"/>
                </a:solidFill>
                <a:latin typeface="HK Modular"/>
                <a:ea typeface="HK Modular"/>
                <a:cs typeface="HK Modular"/>
                <a:sym typeface="HK Modular"/>
              </a:rPr>
              <a:t>UNI-VARIATE VISUALIZATION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68816" y="1832045"/>
            <a:ext cx="5427964" cy="80396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138159" indent="-569080" lvl="1">
              <a:lnSpc>
                <a:spcPts val="5271"/>
              </a:lnSpc>
              <a:buFont typeface="Arial"/>
              <a:buChar char="•"/>
            </a:pPr>
            <a:r>
              <a:rPr lang="en-US" b="true" sz="5271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Average </a:t>
            </a:r>
            <a:r>
              <a:rPr lang="en-US" b="true" sz="5271">
                <a:solidFill>
                  <a:srgbClr val="FF0000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lap time</a:t>
            </a:r>
            <a:r>
              <a:rPr lang="en-US" b="true" sz="5271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 (ms)</a:t>
            </a:r>
          </a:p>
          <a:p>
            <a:pPr algn="l">
              <a:lnSpc>
                <a:spcPts val="5271"/>
              </a:lnSpc>
            </a:pPr>
          </a:p>
          <a:p>
            <a:pPr algn="l">
              <a:lnSpc>
                <a:spcPts val="5271"/>
              </a:lnSpc>
            </a:pPr>
          </a:p>
          <a:p>
            <a:pPr algn="l" marL="1138159" indent="-569080" lvl="1">
              <a:lnSpc>
                <a:spcPts val="5271"/>
              </a:lnSpc>
              <a:buFont typeface="Arial"/>
              <a:buChar char="•"/>
            </a:pPr>
            <a:r>
              <a:rPr lang="en-US" b="true" sz="5271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Average </a:t>
            </a:r>
            <a:r>
              <a:rPr lang="en-US" b="true" sz="5271">
                <a:solidFill>
                  <a:srgbClr val="FF0000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pitstop </a:t>
            </a:r>
            <a:r>
              <a:rPr lang="en-US" b="true" sz="5271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time (s)</a:t>
            </a:r>
          </a:p>
          <a:p>
            <a:pPr algn="l">
              <a:lnSpc>
                <a:spcPts val="5271"/>
              </a:lnSpc>
            </a:pPr>
          </a:p>
          <a:p>
            <a:pPr algn="l">
              <a:lnSpc>
                <a:spcPts val="5271"/>
              </a:lnSpc>
            </a:pPr>
          </a:p>
          <a:p>
            <a:pPr algn="l" marL="1138159" indent="-569080" lvl="1">
              <a:lnSpc>
                <a:spcPts val="5271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5271">
                <a:solidFill>
                  <a:srgbClr val="FF0000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Fastest lap</a:t>
            </a:r>
            <a:r>
              <a:rPr lang="en-US" b="true" sz="5271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 time (ms)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77" r="0" b="-9277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26361" y="394862"/>
            <a:ext cx="14496311" cy="6868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174"/>
              </a:lnSpc>
              <a:spcBef>
                <a:spcPct val="0"/>
              </a:spcBef>
            </a:pPr>
            <a:r>
              <a:rPr lang="en-US" b="true" sz="5174">
                <a:solidFill>
                  <a:srgbClr val="000000"/>
                </a:solidFill>
                <a:latin typeface="HK Modular"/>
                <a:ea typeface="HK Modular"/>
                <a:cs typeface="HK Modular"/>
                <a:sym typeface="HK Modular"/>
              </a:rPr>
              <a:t>UNI-VARIATE VISUALIZATION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1224586" y="4171674"/>
            <a:ext cx="5427964" cy="20389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138159" indent="-569080" lvl="1">
              <a:lnSpc>
                <a:spcPts val="5271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5271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Singapore GP </a:t>
            </a:r>
            <a:r>
              <a:rPr lang="en-US" b="true" sz="5271">
                <a:solidFill>
                  <a:srgbClr val="FF0000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weather</a:t>
            </a:r>
            <a:r>
              <a:rPr lang="en-US" b="true" sz="5271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 conditions.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028700" y="1973520"/>
            <a:ext cx="10060761" cy="7719803"/>
          </a:xfrm>
          <a:custGeom>
            <a:avLst/>
            <a:gdLst/>
            <a:ahLst/>
            <a:cxnLst/>
            <a:rect r="r" b="b" t="t" l="l"/>
            <a:pathLst>
              <a:path h="7719803" w="10060761">
                <a:moveTo>
                  <a:pt x="0" y="0"/>
                </a:moveTo>
                <a:lnTo>
                  <a:pt x="10060761" y="0"/>
                </a:lnTo>
                <a:lnTo>
                  <a:pt x="10060761" y="7719803"/>
                </a:lnTo>
                <a:lnTo>
                  <a:pt x="0" y="771980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583743" y="-2437884"/>
            <a:ext cx="9938473" cy="7581384"/>
          </a:xfrm>
          <a:custGeom>
            <a:avLst/>
            <a:gdLst/>
            <a:ahLst/>
            <a:cxnLst/>
            <a:rect r="r" b="b" t="t" l="l"/>
            <a:pathLst>
              <a:path h="7581384" w="9938473">
                <a:moveTo>
                  <a:pt x="0" y="0"/>
                </a:moveTo>
                <a:lnTo>
                  <a:pt x="9938473" y="0"/>
                </a:lnTo>
                <a:lnTo>
                  <a:pt x="9938473" y="7581384"/>
                </a:lnTo>
                <a:lnTo>
                  <a:pt x="0" y="758138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111" r="0" b="-711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92482" y="818027"/>
            <a:ext cx="15703036" cy="8650945"/>
          </a:xfrm>
          <a:custGeom>
            <a:avLst/>
            <a:gdLst/>
            <a:ahLst/>
            <a:cxnLst/>
            <a:rect r="r" b="b" t="t" l="l"/>
            <a:pathLst>
              <a:path h="8650945" w="15703036">
                <a:moveTo>
                  <a:pt x="0" y="0"/>
                </a:moveTo>
                <a:lnTo>
                  <a:pt x="15703036" y="0"/>
                </a:lnTo>
                <a:lnTo>
                  <a:pt x="15703036" y="8650946"/>
                </a:lnTo>
                <a:lnTo>
                  <a:pt x="0" y="865094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4" id="4"/>
          <p:cNvSpPr txBox="true"/>
          <p:nvPr/>
        </p:nvSpPr>
        <p:spPr>
          <a:xfrm rot="0">
            <a:off x="3394697" y="2804802"/>
            <a:ext cx="11498607" cy="35576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06"/>
              </a:lnSpc>
            </a:pPr>
            <a:r>
              <a:rPr lang="en-US" b="true" sz="9206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EXPLORATORY DATA ANALYSIS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966723" y="6468863"/>
            <a:ext cx="10354553" cy="1827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19"/>
              </a:lnSpc>
            </a:pPr>
            <a:r>
              <a:rPr lang="en-US" b="true" sz="5299" spc="1589">
                <a:solidFill>
                  <a:srgbClr val="FFFFFF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BI-VARIATE VISUALIZATION</a:t>
            </a:r>
          </a:p>
        </p:txBody>
      </p:sp>
      <p:sp>
        <p:nvSpPr>
          <p:cNvPr name="AutoShape 6" id="6"/>
          <p:cNvSpPr/>
          <p:nvPr/>
        </p:nvSpPr>
        <p:spPr>
          <a:xfrm flipV="true">
            <a:off x="3394697" y="7386438"/>
            <a:ext cx="1672805" cy="0"/>
          </a:xfrm>
          <a:prstGeom prst="line">
            <a:avLst/>
          </a:prstGeom>
          <a:ln cap="flat" w="1143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 flipV="true">
            <a:off x="13220498" y="7386438"/>
            <a:ext cx="1672805" cy="0"/>
          </a:xfrm>
          <a:prstGeom prst="line">
            <a:avLst/>
          </a:prstGeom>
          <a:ln cap="flat" w="1143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77" r="0" b="-9277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36627" y="480740"/>
            <a:ext cx="17014746" cy="9325520"/>
            <a:chOff x="0" y="0"/>
            <a:chExt cx="22686328" cy="1243402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164980" y="26811"/>
              <a:ext cx="22521349" cy="12407216"/>
            </a:xfrm>
            <a:custGeom>
              <a:avLst/>
              <a:gdLst/>
              <a:ahLst/>
              <a:cxnLst/>
              <a:rect r="r" b="b" t="t" l="l"/>
              <a:pathLst>
                <a:path h="12407216" w="22521349">
                  <a:moveTo>
                    <a:pt x="0" y="0"/>
                  </a:moveTo>
                  <a:lnTo>
                    <a:pt x="22521348" y="0"/>
                  </a:lnTo>
                  <a:lnTo>
                    <a:pt x="22521348" y="12407216"/>
                  </a:lnTo>
                  <a:lnTo>
                    <a:pt x="0" y="124072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5" id="5"/>
            <p:cNvSpPr txBox="true"/>
            <p:nvPr/>
          </p:nvSpPr>
          <p:spPr>
            <a:xfrm rot="0">
              <a:off x="0" y="76200"/>
              <a:ext cx="8538421" cy="82147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430"/>
                </a:lnSpc>
              </a:pPr>
              <a:r>
                <a:rPr lang="en-US" b="true" sz="4430">
                  <a:solidFill>
                    <a:srgbClr val="000000"/>
                  </a:solidFill>
                  <a:latin typeface="HK Modular"/>
                  <a:ea typeface="HK Modular"/>
                  <a:cs typeface="HK Modular"/>
                  <a:sym typeface="HK Modular"/>
                </a:rPr>
                <a:t>CONTENT PAGE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-5537932" y="4519213"/>
            <a:ext cx="9938473" cy="7581384"/>
          </a:xfrm>
          <a:custGeom>
            <a:avLst/>
            <a:gdLst/>
            <a:ahLst/>
            <a:cxnLst/>
            <a:rect r="r" b="b" t="t" l="l"/>
            <a:pathLst>
              <a:path h="7581384" w="9938473">
                <a:moveTo>
                  <a:pt x="0" y="0"/>
                </a:moveTo>
                <a:lnTo>
                  <a:pt x="9938473" y="0"/>
                </a:lnTo>
                <a:lnTo>
                  <a:pt x="9938473" y="7581384"/>
                </a:lnTo>
                <a:lnTo>
                  <a:pt x="0" y="758138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194052" y="-1693389"/>
            <a:ext cx="3763172" cy="4114800"/>
          </a:xfrm>
          <a:custGeom>
            <a:avLst/>
            <a:gdLst/>
            <a:ahLst/>
            <a:cxnLst/>
            <a:rect r="r" b="b" t="t" l="l"/>
            <a:pathLst>
              <a:path h="4114800" w="3763172">
                <a:moveTo>
                  <a:pt x="0" y="0"/>
                </a:moveTo>
                <a:lnTo>
                  <a:pt x="3763171" y="0"/>
                </a:lnTo>
                <a:lnTo>
                  <a:pt x="376317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5400000">
            <a:off x="3822778" y="1897717"/>
            <a:ext cx="1328801" cy="1142769"/>
          </a:xfrm>
          <a:custGeom>
            <a:avLst/>
            <a:gdLst/>
            <a:ahLst/>
            <a:cxnLst/>
            <a:rect r="r" b="b" t="t" l="l"/>
            <a:pathLst>
              <a:path h="1142769" w="1328801">
                <a:moveTo>
                  <a:pt x="0" y="0"/>
                </a:moveTo>
                <a:lnTo>
                  <a:pt x="1328802" y="0"/>
                </a:lnTo>
                <a:lnTo>
                  <a:pt x="1328802" y="1142769"/>
                </a:lnTo>
                <a:lnTo>
                  <a:pt x="0" y="114276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3915794" y="1346536"/>
            <a:ext cx="1106507" cy="19414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843"/>
              </a:lnSpc>
            </a:pPr>
            <a:r>
              <a:rPr lang="en-US" sz="11316">
                <a:solidFill>
                  <a:srgbClr val="000000"/>
                </a:solidFill>
                <a:latin typeface="Ara Hamah Alfidaa"/>
                <a:ea typeface="Ara Hamah Alfidaa"/>
                <a:cs typeface="Ara Hamah Alfidaa"/>
                <a:sym typeface="Ara Hamah Alfidaa"/>
              </a:rPr>
              <a:t>1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-5400000">
            <a:off x="3828405" y="3705453"/>
            <a:ext cx="1328801" cy="1142769"/>
          </a:xfrm>
          <a:custGeom>
            <a:avLst/>
            <a:gdLst/>
            <a:ahLst/>
            <a:cxnLst/>
            <a:rect r="r" b="b" t="t" l="l"/>
            <a:pathLst>
              <a:path h="1142769" w="1328801">
                <a:moveTo>
                  <a:pt x="0" y="0"/>
                </a:moveTo>
                <a:lnTo>
                  <a:pt x="1328801" y="0"/>
                </a:lnTo>
                <a:lnTo>
                  <a:pt x="1328801" y="1142769"/>
                </a:lnTo>
                <a:lnTo>
                  <a:pt x="0" y="114276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3921421" y="3154271"/>
            <a:ext cx="1106507" cy="19414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843"/>
              </a:lnSpc>
            </a:pPr>
            <a:r>
              <a:rPr lang="en-US" sz="11316">
                <a:solidFill>
                  <a:srgbClr val="000000"/>
                </a:solidFill>
                <a:latin typeface="Ara Hamah Alfidaa"/>
                <a:ea typeface="Ara Hamah Alfidaa"/>
                <a:cs typeface="Ara Hamah Alfidaa"/>
                <a:sym typeface="Ara Hamah Alfidaa"/>
              </a:rPr>
              <a:t>2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-5400000">
            <a:off x="3822778" y="5518307"/>
            <a:ext cx="1328801" cy="1142769"/>
          </a:xfrm>
          <a:custGeom>
            <a:avLst/>
            <a:gdLst/>
            <a:ahLst/>
            <a:cxnLst/>
            <a:rect r="r" b="b" t="t" l="l"/>
            <a:pathLst>
              <a:path h="1142769" w="1328801">
                <a:moveTo>
                  <a:pt x="0" y="0"/>
                </a:moveTo>
                <a:lnTo>
                  <a:pt x="1328802" y="0"/>
                </a:lnTo>
                <a:lnTo>
                  <a:pt x="1328802" y="1142770"/>
                </a:lnTo>
                <a:lnTo>
                  <a:pt x="0" y="114277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3915794" y="4967126"/>
            <a:ext cx="1106507" cy="19414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843"/>
              </a:lnSpc>
            </a:pPr>
            <a:r>
              <a:rPr lang="en-US" sz="11316">
                <a:solidFill>
                  <a:srgbClr val="000000"/>
                </a:solidFill>
                <a:latin typeface="Ara Hamah Alfidaa"/>
                <a:ea typeface="Ara Hamah Alfidaa"/>
                <a:cs typeface="Ara Hamah Alfidaa"/>
                <a:sym typeface="Ara Hamah Alfidaa"/>
              </a:rPr>
              <a:t>3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-5400000">
            <a:off x="3828405" y="7331162"/>
            <a:ext cx="1328801" cy="1142769"/>
          </a:xfrm>
          <a:custGeom>
            <a:avLst/>
            <a:gdLst/>
            <a:ahLst/>
            <a:cxnLst/>
            <a:rect r="r" b="b" t="t" l="l"/>
            <a:pathLst>
              <a:path h="1142769" w="1328801">
                <a:moveTo>
                  <a:pt x="0" y="0"/>
                </a:moveTo>
                <a:lnTo>
                  <a:pt x="1328801" y="0"/>
                </a:lnTo>
                <a:lnTo>
                  <a:pt x="1328801" y="1142769"/>
                </a:lnTo>
                <a:lnTo>
                  <a:pt x="0" y="114276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3921421" y="6779981"/>
            <a:ext cx="1106507" cy="19414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843"/>
              </a:lnSpc>
            </a:pPr>
            <a:r>
              <a:rPr lang="en-US" sz="11316">
                <a:solidFill>
                  <a:srgbClr val="000000"/>
                </a:solidFill>
                <a:latin typeface="Ara Hamah Alfidaa"/>
                <a:ea typeface="Ara Hamah Alfidaa"/>
                <a:cs typeface="Ara Hamah Alfidaa"/>
                <a:sym typeface="Ara Hamah Alfidaa"/>
              </a:rPr>
              <a:t>4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-5400000">
            <a:off x="9287584" y="1897717"/>
            <a:ext cx="1328801" cy="1142769"/>
          </a:xfrm>
          <a:custGeom>
            <a:avLst/>
            <a:gdLst/>
            <a:ahLst/>
            <a:cxnLst/>
            <a:rect r="r" b="b" t="t" l="l"/>
            <a:pathLst>
              <a:path h="1142769" w="1328801">
                <a:moveTo>
                  <a:pt x="0" y="0"/>
                </a:moveTo>
                <a:lnTo>
                  <a:pt x="1328802" y="0"/>
                </a:lnTo>
                <a:lnTo>
                  <a:pt x="1328802" y="1142769"/>
                </a:lnTo>
                <a:lnTo>
                  <a:pt x="0" y="114276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9380600" y="1346536"/>
            <a:ext cx="1106507" cy="19414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843"/>
              </a:lnSpc>
            </a:pPr>
            <a:r>
              <a:rPr lang="en-US" sz="11316">
                <a:solidFill>
                  <a:srgbClr val="000000"/>
                </a:solidFill>
                <a:latin typeface="Ara Hamah Alfidaa"/>
                <a:ea typeface="Ara Hamah Alfidaa"/>
                <a:cs typeface="Ara Hamah Alfidaa"/>
                <a:sym typeface="Ara Hamah Alfidaa"/>
              </a:rPr>
              <a:t>5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-5400000">
            <a:off x="9289169" y="3705453"/>
            <a:ext cx="1328801" cy="1142769"/>
          </a:xfrm>
          <a:custGeom>
            <a:avLst/>
            <a:gdLst/>
            <a:ahLst/>
            <a:cxnLst/>
            <a:rect r="r" b="b" t="t" l="l"/>
            <a:pathLst>
              <a:path h="1142769" w="1328801">
                <a:moveTo>
                  <a:pt x="0" y="0"/>
                </a:moveTo>
                <a:lnTo>
                  <a:pt x="1328801" y="0"/>
                </a:lnTo>
                <a:lnTo>
                  <a:pt x="1328801" y="1142769"/>
                </a:lnTo>
                <a:lnTo>
                  <a:pt x="0" y="114276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9382185" y="3154271"/>
            <a:ext cx="1106507" cy="19414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843"/>
              </a:lnSpc>
            </a:pPr>
            <a:r>
              <a:rPr lang="en-US" sz="11316">
                <a:solidFill>
                  <a:srgbClr val="000000"/>
                </a:solidFill>
                <a:latin typeface="Ara Hamah Alfidaa"/>
                <a:ea typeface="Ara Hamah Alfidaa"/>
                <a:cs typeface="Ara Hamah Alfidaa"/>
                <a:sym typeface="Ara Hamah Alfidaa"/>
              </a:rPr>
              <a:t>6</a:t>
            </a:r>
          </a:p>
        </p:txBody>
      </p:sp>
      <p:sp>
        <p:nvSpPr>
          <p:cNvPr name="Freeform 20" id="20"/>
          <p:cNvSpPr/>
          <p:nvPr/>
        </p:nvSpPr>
        <p:spPr>
          <a:xfrm flipH="false" flipV="false" rot="-5400000">
            <a:off x="9286356" y="5518307"/>
            <a:ext cx="1328801" cy="1142769"/>
          </a:xfrm>
          <a:custGeom>
            <a:avLst/>
            <a:gdLst/>
            <a:ahLst/>
            <a:cxnLst/>
            <a:rect r="r" b="b" t="t" l="l"/>
            <a:pathLst>
              <a:path h="1142769" w="1328801">
                <a:moveTo>
                  <a:pt x="0" y="0"/>
                </a:moveTo>
                <a:lnTo>
                  <a:pt x="1328801" y="0"/>
                </a:lnTo>
                <a:lnTo>
                  <a:pt x="1328801" y="1142770"/>
                </a:lnTo>
                <a:lnTo>
                  <a:pt x="0" y="114277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9379372" y="4967126"/>
            <a:ext cx="1106507" cy="19414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843"/>
              </a:lnSpc>
            </a:pPr>
            <a:r>
              <a:rPr lang="en-US" sz="11316">
                <a:solidFill>
                  <a:srgbClr val="000000"/>
                </a:solidFill>
                <a:latin typeface="Ara Hamah Alfidaa"/>
                <a:ea typeface="Ara Hamah Alfidaa"/>
                <a:cs typeface="Ara Hamah Alfidaa"/>
                <a:sym typeface="Ara Hamah Alfidaa"/>
              </a:rPr>
              <a:t>7</a:t>
            </a:r>
          </a:p>
        </p:txBody>
      </p:sp>
      <p:sp>
        <p:nvSpPr>
          <p:cNvPr name="Freeform 22" id="22"/>
          <p:cNvSpPr/>
          <p:nvPr/>
        </p:nvSpPr>
        <p:spPr>
          <a:xfrm flipH="false" flipV="false" rot="-5400000">
            <a:off x="9289169" y="7331162"/>
            <a:ext cx="1328801" cy="1142769"/>
          </a:xfrm>
          <a:custGeom>
            <a:avLst/>
            <a:gdLst/>
            <a:ahLst/>
            <a:cxnLst/>
            <a:rect r="r" b="b" t="t" l="l"/>
            <a:pathLst>
              <a:path h="1142769" w="1328801">
                <a:moveTo>
                  <a:pt x="0" y="0"/>
                </a:moveTo>
                <a:lnTo>
                  <a:pt x="1328801" y="0"/>
                </a:lnTo>
                <a:lnTo>
                  <a:pt x="1328801" y="1142769"/>
                </a:lnTo>
                <a:lnTo>
                  <a:pt x="0" y="114276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9382185" y="6779981"/>
            <a:ext cx="1106507" cy="19414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843"/>
              </a:lnSpc>
            </a:pPr>
            <a:r>
              <a:rPr lang="en-US" sz="11316">
                <a:solidFill>
                  <a:srgbClr val="000000"/>
                </a:solidFill>
                <a:latin typeface="Ara Hamah Alfidaa"/>
                <a:ea typeface="Ara Hamah Alfidaa"/>
                <a:cs typeface="Ara Hamah Alfidaa"/>
                <a:sym typeface="Ara Hamah Alfidaa"/>
              </a:rPr>
              <a:t>8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5577122" y="3798757"/>
            <a:ext cx="3288089" cy="13191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08"/>
              </a:lnSpc>
            </a:pPr>
            <a:r>
              <a:rPr lang="en-US" sz="3246" spc="25">
                <a:solidFill>
                  <a:srgbClr val="FFFFFF"/>
                </a:solidFill>
                <a:latin typeface="Neue Machina"/>
                <a:ea typeface="Neue Machina"/>
                <a:cs typeface="Neue Machina"/>
                <a:sym typeface="Neue Machina"/>
              </a:rPr>
              <a:t>Objective &amp; Problem Statements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5533495" y="5827138"/>
            <a:ext cx="3288089" cy="4618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08"/>
              </a:lnSpc>
            </a:pPr>
            <a:r>
              <a:rPr lang="en-US" sz="3246" spc="25">
                <a:solidFill>
                  <a:srgbClr val="FFFFFF"/>
                </a:solidFill>
                <a:latin typeface="Neue Machina"/>
                <a:ea typeface="Neue Machina"/>
                <a:cs typeface="Neue Machina"/>
                <a:sym typeface="Neue Machina"/>
              </a:rPr>
              <a:t>Our Data Set 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1030479" y="4023808"/>
            <a:ext cx="3288089" cy="8858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08"/>
              </a:lnSpc>
            </a:pPr>
            <a:r>
              <a:rPr lang="en-US" sz="3246" spc="25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Machine Learning (ML) Modules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1084116" y="5658719"/>
            <a:ext cx="3288089" cy="8905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08"/>
              </a:lnSpc>
            </a:pPr>
            <a:r>
              <a:rPr lang="en-US" sz="3246" spc="25">
                <a:solidFill>
                  <a:srgbClr val="FFFFFF"/>
                </a:solidFill>
                <a:latin typeface="Neue Machina"/>
                <a:ea typeface="Neue Machina"/>
                <a:cs typeface="Neue Machina"/>
                <a:sym typeface="Neue Machina"/>
              </a:rPr>
              <a:t>Project Outcome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5575537" y="2058531"/>
            <a:ext cx="3288089" cy="8905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08"/>
              </a:lnSpc>
            </a:pPr>
            <a:r>
              <a:rPr lang="en-US" sz="3246" spc="25">
                <a:solidFill>
                  <a:srgbClr val="FFFFFF"/>
                </a:solidFill>
                <a:latin typeface="Neue Machina"/>
                <a:ea typeface="Neue Machina"/>
                <a:cs typeface="Neue Machina"/>
                <a:sym typeface="Neue Machina"/>
              </a:rPr>
              <a:t>Project Motivation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1030479" y="7424466"/>
            <a:ext cx="3288089" cy="8905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08"/>
              </a:lnSpc>
            </a:pPr>
            <a:r>
              <a:rPr lang="en-US" sz="3246" spc="25">
                <a:solidFill>
                  <a:srgbClr val="FFFFFF"/>
                </a:solidFill>
                <a:latin typeface="Neue Machina"/>
                <a:ea typeface="Neue Machina"/>
                <a:cs typeface="Neue Machina"/>
                <a:sym typeface="Neue Machina"/>
              </a:rPr>
              <a:t>Data-driven Insights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1037720" y="2058531"/>
            <a:ext cx="3288089" cy="13191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08"/>
              </a:lnSpc>
            </a:pPr>
            <a:r>
              <a:rPr lang="en-US" sz="3246" spc="25">
                <a:solidFill>
                  <a:srgbClr val="FFFFFF"/>
                </a:solidFill>
                <a:latin typeface="Neue Machina"/>
                <a:ea typeface="Neue Machina"/>
                <a:cs typeface="Neue Machina"/>
                <a:sym typeface="Neue Machina"/>
              </a:rPr>
              <a:t>Exploratory Data Analysis (EDA)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5533495" y="7478671"/>
            <a:ext cx="3288089" cy="8858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08"/>
              </a:lnSpc>
            </a:pPr>
            <a:r>
              <a:rPr lang="en-US" sz="3246" spc="25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Data Preparation &amp; Cleaning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77" r="0" b="-9277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1305853" y="4366854"/>
            <a:ext cx="5427964" cy="27056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138159" indent="-569080" lvl="1">
              <a:lnSpc>
                <a:spcPts val="5271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5271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Average</a:t>
            </a:r>
            <a:r>
              <a:rPr lang="en-US" b="true" sz="5271">
                <a:solidFill>
                  <a:srgbClr val="F8D210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 lap </a:t>
            </a:r>
            <a:r>
              <a:rPr lang="en-US" b="true" sz="5271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times (ms) vs </a:t>
            </a:r>
            <a:r>
              <a:rPr lang="en-US" b="true" sz="5271">
                <a:solidFill>
                  <a:srgbClr val="F8D210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Position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834947" y="9152305"/>
            <a:ext cx="481124" cy="5743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04"/>
              </a:lnSpc>
              <a:spcBef>
                <a:spcPct val="0"/>
              </a:spcBef>
            </a:pPr>
            <a:r>
              <a:rPr lang="en-US" b="true" sz="4304">
                <a:solidFill>
                  <a:srgbClr val="000000"/>
                </a:solidFill>
                <a:latin typeface="HK Modular"/>
                <a:ea typeface="HK Modular"/>
                <a:cs typeface="HK Modular"/>
                <a:sym typeface="HK Modular"/>
              </a:rPr>
              <a:t>0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197789" y="9152305"/>
            <a:ext cx="481124" cy="5743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04"/>
              </a:lnSpc>
              <a:spcBef>
                <a:spcPct val="0"/>
              </a:spcBef>
            </a:pPr>
            <a:r>
              <a:rPr lang="en-US" b="true" sz="4304">
                <a:solidFill>
                  <a:srgbClr val="000000"/>
                </a:solidFill>
                <a:latin typeface="HK Modular"/>
                <a:ea typeface="HK Modular"/>
                <a:cs typeface="HK Modular"/>
                <a:sym typeface="HK Modular"/>
              </a:rPr>
              <a:t>1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940044" y="9334500"/>
            <a:ext cx="481124" cy="5743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04"/>
              </a:lnSpc>
              <a:spcBef>
                <a:spcPct val="0"/>
              </a:spcBef>
            </a:pPr>
            <a:r>
              <a:rPr lang="en-US" b="true" sz="4304">
                <a:solidFill>
                  <a:srgbClr val="000000"/>
                </a:solidFill>
                <a:latin typeface="HK Modular"/>
                <a:ea typeface="HK Modular"/>
                <a:cs typeface="HK Modular"/>
                <a:sym typeface="HK Modular"/>
              </a:rPr>
              <a:t>0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903438" y="9334500"/>
            <a:ext cx="481124" cy="5743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04"/>
              </a:lnSpc>
              <a:spcBef>
                <a:spcPct val="0"/>
              </a:spcBef>
            </a:pPr>
            <a:r>
              <a:rPr lang="en-US" b="true" sz="4304">
                <a:solidFill>
                  <a:srgbClr val="000000"/>
                </a:solidFill>
                <a:latin typeface="HK Modular"/>
                <a:ea typeface="HK Modular"/>
                <a:cs typeface="HK Modular"/>
                <a:sym typeface="HK Modular"/>
              </a:rPr>
              <a:t>1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-4096606" y="4399102"/>
            <a:ext cx="9938473" cy="7581384"/>
          </a:xfrm>
          <a:custGeom>
            <a:avLst/>
            <a:gdLst/>
            <a:ahLst/>
            <a:cxnLst/>
            <a:rect r="r" b="b" t="t" l="l"/>
            <a:pathLst>
              <a:path h="7581384" w="9938473">
                <a:moveTo>
                  <a:pt x="0" y="0"/>
                </a:moveTo>
                <a:lnTo>
                  <a:pt x="9938474" y="0"/>
                </a:lnTo>
                <a:lnTo>
                  <a:pt x="9938474" y="7581384"/>
                </a:lnTo>
                <a:lnTo>
                  <a:pt x="0" y="75813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28700" y="1617226"/>
            <a:ext cx="10478720" cy="8175887"/>
          </a:xfrm>
          <a:custGeom>
            <a:avLst/>
            <a:gdLst/>
            <a:ahLst/>
            <a:cxnLst/>
            <a:rect r="r" b="b" t="t" l="l"/>
            <a:pathLst>
              <a:path h="8175887" w="10478720">
                <a:moveTo>
                  <a:pt x="0" y="0"/>
                </a:moveTo>
                <a:lnTo>
                  <a:pt x="10478720" y="0"/>
                </a:lnTo>
                <a:lnTo>
                  <a:pt x="10478720" y="8175887"/>
                </a:lnTo>
                <a:lnTo>
                  <a:pt x="0" y="817588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028700" y="9774279"/>
            <a:ext cx="10478720" cy="283756"/>
            <a:chOff x="0" y="0"/>
            <a:chExt cx="2759828" cy="74734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759827" cy="74734"/>
            </a:xfrm>
            <a:custGeom>
              <a:avLst/>
              <a:gdLst/>
              <a:ahLst/>
              <a:cxnLst/>
              <a:rect r="r" b="b" t="t" l="l"/>
              <a:pathLst>
                <a:path h="74734" w="2759827">
                  <a:moveTo>
                    <a:pt x="0" y="0"/>
                  </a:moveTo>
                  <a:lnTo>
                    <a:pt x="2759827" y="0"/>
                  </a:lnTo>
                  <a:lnTo>
                    <a:pt x="2759827" y="74734"/>
                  </a:lnTo>
                  <a:lnTo>
                    <a:pt x="0" y="74734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9525"/>
              <a:ext cx="2759828" cy="842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14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526361" y="394862"/>
            <a:ext cx="14496311" cy="6868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174"/>
              </a:lnSpc>
              <a:spcBef>
                <a:spcPct val="0"/>
              </a:spcBef>
            </a:pPr>
            <a:r>
              <a:rPr lang="en-US" b="true" sz="5174">
                <a:solidFill>
                  <a:srgbClr val="000000"/>
                </a:solidFill>
                <a:latin typeface="HK Modular"/>
                <a:ea typeface="HK Modular"/>
                <a:cs typeface="HK Modular"/>
                <a:sym typeface="HK Modular"/>
              </a:rPr>
              <a:t>BI-VARIATE VISUALIZATION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8829535" y="9391856"/>
            <a:ext cx="545502" cy="545502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14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8861724" y="9425056"/>
            <a:ext cx="481124" cy="5743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04"/>
              </a:lnSpc>
              <a:spcBef>
                <a:spcPct val="0"/>
              </a:spcBef>
            </a:pPr>
            <a:r>
              <a:rPr lang="en-US" b="true" sz="4304">
                <a:solidFill>
                  <a:srgbClr val="000000"/>
                </a:solidFill>
                <a:latin typeface="HK Modular"/>
                <a:ea typeface="HK Modular"/>
                <a:cs typeface="HK Modular"/>
                <a:sym typeface="HK Modular"/>
              </a:rPr>
              <a:t>1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3940044" y="9410906"/>
            <a:ext cx="545502" cy="545502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14"/>
                </a:lnSpc>
              </a:pP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3972233" y="9439481"/>
            <a:ext cx="481124" cy="5743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04"/>
              </a:lnSpc>
              <a:spcBef>
                <a:spcPct val="0"/>
              </a:spcBef>
            </a:pPr>
            <a:r>
              <a:rPr lang="en-US" b="true" sz="4304">
                <a:solidFill>
                  <a:srgbClr val="000000"/>
                </a:solidFill>
                <a:latin typeface="HK Modular"/>
                <a:ea typeface="HK Modular"/>
                <a:cs typeface="HK Modular"/>
                <a:sym typeface="HK Modular"/>
              </a:rPr>
              <a:t>0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77" r="0" b="-927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89032" y="1620435"/>
            <a:ext cx="9241878" cy="8106224"/>
          </a:xfrm>
          <a:custGeom>
            <a:avLst/>
            <a:gdLst/>
            <a:ahLst/>
            <a:cxnLst/>
            <a:rect r="r" b="b" t="t" l="l"/>
            <a:pathLst>
              <a:path h="8106224" w="9241878">
                <a:moveTo>
                  <a:pt x="0" y="0"/>
                </a:moveTo>
                <a:lnTo>
                  <a:pt x="9241878" y="0"/>
                </a:lnTo>
                <a:lnTo>
                  <a:pt x="9241878" y="8106223"/>
                </a:lnTo>
                <a:lnTo>
                  <a:pt x="0" y="810622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26361" y="394862"/>
            <a:ext cx="14496311" cy="6868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174"/>
              </a:lnSpc>
              <a:spcBef>
                <a:spcPct val="0"/>
              </a:spcBef>
            </a:pPr>
            <a:r>
              <a:rPr lang="en-US" b="true" sz="5174">
                <a:solidFill>
                  <a:srgbClr val="000000"/>
                </a:solidFill>
                <a:latin typeface="HK Modular"/>
                <a:ea typeface="HK Modular"/>
                <a:cs typeface="HK Modular"/>
                <a:sym typeface="HK Modular"/>
              </a:rPr>
              <a:t>BI-VARIATE VISUALIZATION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1305853" y="4366854"/>
            <a:ext cx="5427964" cy="20389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138159" indent="-569080" lvl="1">
              <a:lnSpc>
                <a:spcPts val="5271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5271">
                <a:solidFill>
                  <a:srgbClr val="F8D210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Fastest lap </a:t>
            </a:r>
            <a:r>
              <a:rPr lang="en-US" b="true" sz="5271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times (ms) vs </a:t>
            </a:r>
            <a:r>
              <a:rPr lang="en-US" b="true" sz="5271">
                <a:solidFill>
                  <a:srgbClr val="F8D210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Position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305853" y="8683947"/>
            <a:ext cx="481124" cy="5743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04"/>
              </a:lnSpc>
              <a:spcBef>
                <a:spcPct val="0"/>
              </a:spcBef>
            </a:pPr>
            <a:r>
              <a:rPr lang="en-US" b="true" sz="4304">
                <a:solidFill>
                  <a:srgbClr val="000000"/>
                </a:solidFill>
                <a:latin typeface="HK Modular"/>
                <a:ea typeface="HK Modular"/>
                <a:cs typeface="HK Modular"/>
                <a:sym typeface="HK Modular"/>
              </a:rPr>
              <a:t>1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-4055918">
            <a:off x="11465419" y="5285413"/>
            <a:ext cx="9938473" cy="7581384"/>
          </a:xfrm>
          <a:custGeom>
            <a:avLst/>
            <a:gdLst/>
            <a:ahLst/>
            <a:cxnLst/>
            <a:rect r="r" b="b" t="t" l="l"/>
            <a:pathLst>
              <a:path h="7581384" w="9938473">
                <a:moveTo>
                  <a:pt x="0" y="0"/>
                </a:moveTo>
                <a:lnTo>
                  <a:pt x="9938474" y="0"/>
                </a:lnTo>
                <a:lnTo>
                  <a:pt x="9938474" y="7581384"/>
                </a:lnTo>
                <a:lnTo>
                  <a:pt x="0" y="758138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389032" y="9707178"/>
            <a:ext cx="9241878" cy="368128"/>
            <a:chOff x="0" y="0"/>
            <a:chExt cx="2434075" cy="9695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434075" cy="96956"/>
            </a:xfrm>
            <a:custGeom>
              <a:avLst/>
              <a:gdLst/>
              <a:ahLst/>
              <a:cxnLst/>
              <a:rect r="r" b="b" t="t" l="l"/>
              <a:pathLst>
                <a:path h="96956" w="2434075">
                  <a:moveTo>
                    <a:pt x="0" y="0"/>
                  </a:moveTo>
                  <a:lnTo>
                    <a:pt x="2434075" y="0"/>
                  </a:lnTo>
                  <a:lnTo>
                    <a:pt x="2434075" y="96956"/>
                  </a:lnTo>
                  <a:lnTo>
                    <a:pt x="0" y="96956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9525"/>
              <a:ext cx="2434075" cy="1064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14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8177990" y="9453907"/>
            <a:ext cx="545502" cy="545502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14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3844026" y="9453907"/>
            <a:ext cx="545502" cy="545502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14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3844026" y="9530107"/>
            <a:ext cx="481124" cy="5743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04"/>
              </a:lnSpc>
              <a:spcBef>
                <a:spcPct val="0"/>
              </a:spcBef>
            </a:pPr>
            <a:r>
              <a:rPr lang="en-US" b="true" sz="4304">
                <a:solidFill>
                  <a:srgbClr val="000000"/>
                </a:solidFill>
                <a:latin typeface="HK Modular"/>
                <a:ea typeface="HK Modular"/>
                <a:cs typeface="HK Modular"/>
                <a:sym typeface="HK Modular"/>
              </a:rPr>
              <a:t>0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8242368" y="9530107"/>
            <a:ext cx="481124" cy="5743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04"/>
              </a:lnSpc>
              <a:spcBef>
                <a:spcPct val="0"/>
              </a:spcBef>
            </a:pPr>
            <a:r>
              <a:rPr lang="en-US" b="true" sz="4304">
                <a:solidFill>
                  <a:srgbClr val="000000"/>
                </a:solidFill>
                <a:latin typeface="HK Modular"/>
                <a:ea typeface="HK Modular"/>
                <a:cs typeface="HK Modular"/>
                <a:sym typeface="HK Modular"/>
              </a:rPr>
              <a:t>1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77" r="0" b="-927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5263875" y="-2709007"/>
            <a:ext cx="9938473" cy="7581384"/>
          </a:xfrm>
          <a:custGeom>
            <a:avLst/>
            <a:gdLst/>
            <a:ahLst/>
            <a:cxnLst/>
            <a:rect r="r" b="b" t="t" l="l"/>
            <a:pathLst>
              <a:path h="7581384" w="9938473">
                <a:moveTo>
                  <a:pt x="0" y="0"/>
                </a:moveTo>
                <a:lnTo>
                  <a:pt x="9938473" y="0"/>
                </a:lnTo>
                <a:lnTo>
                  <a:pt x="9938473" y="7581384"/>
                </a:lnTo>
                <a:lnTo>
                  <a:pt x="0" y="75813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81212" y="1333384"/>
            <a:ext cx="8813682" cy="8795695"/>
          </a:xfrm>
          <a:custGeom>
            <a:avLst/>
            <a:gdLst/>
            <a:ahLst/>
            <a:cxnLst/>
            <a:rect r="r" b="b" t="t" l="l"/>
            <a:pathLst>
              <a:path h="8795695" w="8813682">
                <a:moveTo>
                  <a:pt x="0" y="0"/>
                </a:moveTo>
                <a:lnTo>
                  <a:pt x="8813682" y="0"/>
                </a:lnTo>
                <a:lnTo>
                  <a:pt x="8813682" y="8795695"/>
                </a:lnTo>
                <a:lnTo>
                  <a:pt x="0" y="879569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3880283" y="9344805"/>
            <a:ext cx="477544" cy="477544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14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526361" y="394862"/>
            <a:ext cx="14496311" cy="6868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174"/>
              </a:lnSpc>
              <a:spcBef>
                <a:spcPct val="0"/>
              </a:spcBef>
            </a:pPr>
            <a:r>
              <a:rPr lang="en-US" b="true" sz="5174">
                <a:solidFill>
                  <a:srgbClr val="000000"/>
                </a:solidFill>
                <a:latin typeface="HK Modular"/>
                <a:ea typeface="HK Modular"/>
                <a:cs typeface="HK Modular"/>
                <a:sym typeface="HK Modular"/>
              </a:rPr>
              <a:t>BI-VARIATE VISUALIZATION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305853" y="4366854"/>
            <a:ext cx="5427964" cy="20389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138159" indent="-569080" lvl="1">
              <a:lnSpc>
                <a:spcPts val="5271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5271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Average</a:t>
            </a:r>
            <a:r>
              <a:rPr lang="en-US" b="true" sz="5271">
                <a:solidFill>
                  <a:srgbClr val="F8D210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 pitstop </a:t>
            </a:r>
            <a:r>
              <a:rPr lang="en-US" b="true" sz="5271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(s) vs </a:t>
            </a:r>
            <a:r>
              <a:rPr lang="en-US" b="true" sz="5271">
                <a:solidFill>
                  <a:srgbClr val="F8D210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Position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880283" y="9334500"/>
            <a:ext cx="481124" cy="5743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04"/>
              </a:lnSpc>
              <a:spcBef>
                <a:spcPct val="0"/>
              </a:spcBef>
            </a:pPr>
            <a:r>
              <a:rPr lang="en-US" b="true" sz="4304">
                <a:solidFill>
                  <a:srgbClr val="000000"/>
                </a:solidFill>
                <a:latin typeface="HK Modular"/>
                <a:ea typeface="HK Modular"/>
                <a:cs typeface="HK Modular"/>
                <a:sym typeface="HK Modular"/>
              </a:rPr>
              <a:t>0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7670998" y="9258300"/>
            <a:ext cx="545502" cy="545502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14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7703187" y="9334500"/>
            <a:ext cx="481124" cy="5743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04"/>
              </a:lnSpc>
              <a:spcBef>
                <a:spcPct val="0"/>
              </a:spcBef>
            </a:pPr>
            <a:r>
              <a:rPr lang="en-US" b="true" sz="4304">
                <a:solidFill>
                  <a:srgbClr val="000000"/>
                </a:solidFill>
                <a:latin typeface="HK Modular"/>
                <a:ea typeface="HK Modular"/>
                <a:cs typeface="HK Modular"/>
                <a:sym typeface="HK Modular"/>
              </a:rPr>
              <a:t>1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77" r="0" b="-9277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26361" y="394862"/>
            <a:ext cx="14496311" cy="6868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174"/>
              </a:lnSpc>
              <a:spcBef>
                <a:spcPct val="0"/>
              </a:spcBef>
            </a:pPr>
            <a:r>
              <a:rPr lang="en-US" b="true" sz="5174">
                <a:solidFill>
                  <a:srgbClr val="000000"/>
                </a:solidFill>
                <a:latin typeface="HK Modular"/>
                <a:ea typeface="HK Modular"/>
                <a:cs typeface="HK Modular"/>
                <a:sym typeface="HK Modular"/>
              </a:rPr>
              <a:t>BI-VARIATE VISUALIZATION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936144" y="7542646"/>
            <a:ext cx="8415713" cy="20389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138159" indent="-569080" lvl="1">
              <a:lnSpc>
                <a:spcPts val="5271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5271">
                <a:solidFill>
                  <a:srgbClr val="F8D210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Starting grid</a:t>
            </a:r>
            <a:r>
              <a:rPr lang="en-US" b="true" sz="5271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 positions vs </a:t>
            </a:r>
            <a:r>
              <a:rPr lang="en-US" b="true" sz="5271">
                <a:solidFill>
                  <a:srgbClr val="F8D210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Position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834947" y="9152305"/>
            <a:ext cx="481124" cy="5743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04"/>
              </a:lnSpc>
              <a:spcBef>
                <a:spcPct val="0"/>
              </a:spcBef>
            </a:pPr>
            <a:r>
              <a:rPr lang="en-US" b="true" sz="4304">
                <a:solidFill>
                  <a:srgbClr val="000000"/>
                </a:solidFill>
                <a:latin typeface="HK Modular"/>
                <a:ea typeface="HK Modular"/>
                <a:cs typeface="HK Modular"/>
                <a:sym typeface="HK Modular"/>
              </a:rPr>
              <a:t>0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2072705" y="2083107"/>
            <a:ext cx="14142591" cy="4796071"/>
          </a:xfrm>
          <a:custGeom>
            <a:avLst/>
            <a:gdLst/>
            <a:ahLst/>
            <a:cxnLst/>
            <a:rect r="r" b="b" t="t" l="l"/>
            <a:pathLst>
              <a:path h="4796071" w="14142591">
                <a:moveTo>
                  <a:pt x="0" y="0"/>
                </a:moveTo>
                <a:lnTo>
                  <a:pt x="14142590" y="0"/>
                </a:lnTo>
                <a:lnTo>
                  <a:pt x="14142590" y="4796071"/>
                </a:lnTo>
                <a:lnTo>
                  <a:pt x="0" y="479607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3258249" y="4975149"/>
            <a:ext cx="9938473" cy="7581384"/>
          </a:xfrm>
          <a:custGeom>
            <a:avLst/>
            <a:gdLst/>
            <a:ahLst/>
            <a:cxnLst/>
            <a:rect r="r" b="b" t="t" l="l"/>
            <a:pathLst>
              <a:path h="7581384" w="9938473">
                <a:moveTo>
                  <a:pt x="0" y="0"/>
                </a:moveTo>
                <a:lnTo>
                  <a:pt x="9938473" y="0"/>
                </a:lnTo>
                <a:lnTo>
                  <a:pt x="9938473" y="7581385"/>
                </a:lnTo>
                <a:lnTo>
                  <a:pt x="0" y="75813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111" r="0" b="-711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92482" y="818027"/>
            <a:ext cx="15703036" cy="8650945"/>
          </a:xfrm>
          <a:custGeom>
            <a:avLst/>
            <a:gdLst/>
            <a:ahLst/>
            <a:cxnLst/>
            <a:rect r="r" b="b" t="t" l="l"/>
            <a:pathLst>
              <a:path h="8650945" w="15703036">
                <a:moveTo>
                  <a:pt x="0" y="0"/>
                </a:moveTo>
                <a:lnTo>
                  <a:pt x="15703036" y="0"/>
                </a:lnTo>
                <a:lnTo>
                  <a:pt x="15703036" y="8650946"/>
                </a:lnTo>
                <a:lnTo>
                  <a:pt x="0" y="865094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4" id="4"/>
          <p:cNvSpPr txBox="true"/>
          <p:nvPr/>
        </p:nvSpPr>
        <p:spPr>
          <a:xfrm rot="0">
            <a:off x="3394697" y="2804802"/>
            <a:ext cx="11498607" cy="35576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06"/>
              </a:lnSpc>
            </a:pPr>
            <a:r>
              <a:rPr lang="en-US" b="true" sz="9206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EXPLORATORY DATA ANALYSIS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3394697" y="6564113"/>
            <a:ext cx="11498607" cy="1732280"/>
            <a:chOff x="0" y="0"/>
            <a:chExt cx="15331476" cy="2309707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762702" y="-95250"/>
              <a:ext cx="13806071" cy="240495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419"/>
                </a:lnSpc>
              </a:pPr>
              <a:r>
                <a:rPr lang="en-US" b="true" sz="5299" spc="1589">
                  <a:solidFill>
                    <a:srgbClr val="FFFFFF"/>
                  </a:solidFill>
                  <a:latin typeface="Space Mono Bold"/>
                  <a:ea typeface="Space Mono Bold"/>
                  <a:cs typeface="Space Mono Bold"/>
                  <a:sym typeface="Space Mono Bold"/>
                </a:rPr>
                <a:t>MULTI-VARIATE VISUALIZATION</a:t>
              </a:r>
            </a:p>
          </p:txBody>
        </p:sp>
        <p:sp>
          <p:nvSpPr>
            <p:cNvPr name="AutoShape 7" id="7"/>
            <p:cNvSpPr/>
            <p:nvPr/>
          </p:nvSpPr>
          <p:spPr>
            <a:xfrm flipV="true">
              <a:off x="0" y="1096433"/>
              <a:ext cx="2230407" cy="0"/>
            </a:xfrm>
            <a:prstGeom prst="line">
              <a:avLst/>
            </a:prstGeom>
            <a:ln cap="flat" w="1524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8" id="8"/>
            <p:cNvSpPr/>
            <p:nvPr/>
          </p:nvSpPr>
          <p:spPr>
            <a:xfrm flipV="true">
              <a:off x="13101069" y="1096433"/>
              <a:ext cx="2230407" cy="0"/>
            </a:xfrm>
            <a:prstGeom prst="line">
              <a:avLst/>
            </a:prstGeom>
            <a:ln cap="flat" w="1524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</p:grp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77" r="0" b="-927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3682409" y="4421655"/>
            <a:ext cx="9938473" cy="7581384"/>
          </a:xfrm>
          <a:custGeom>
            <a:avLst/>
            <a:gdLst/>
            <a:ahLst/>
            <a:cxnLst/>
            <a:rect r="r" b="b" t="t" l="l"/>
            <a:pathLst>
              <a:path h="7581384" w="9938473">
                <a:moveTo>
                  <a:pt x="0" y="0"/>
                </a:moveTo>
                <a:lnTo>
                  <a:pt x="9938473" y="0"/>
                </a:lnTo>
                <a:lnTo>
                  <a:pt x="9938473" y="7581384"/>
                </a:lnTo>
                <a:lnTo>
                  <a:pt x="0" y="75813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63189" y="1443704"/>
            <a:ext cx="8718132" cy="8718132"/>
          </a:xfrm>
          <a:custGeom>
            <a:avLst/>
            <a:gdLst/>
            <a:ahLst/>
            <a:cxnLst/>
            <a:rect r="r" b="b" t="t" l="l"/>
            <a:pathLst>
              <a:path h="8718132" w="8718132">
                <a:moveTo>
                  <a:pt x="0" y="0"/>
                </a:moveTo>
                <a:lnTo>
                  <a:pt x="8718132" y="0"/>
                </a:lnTo>
                <a:lnTo>
                  <a:pt x="8718132" y="8718132"/>
                </a:lnTo>
                <a:lnTo>
                  <a:pt x="0" y="871813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26361" y="394862"/>
            <a:ext cx="15369379" cy="6868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174"/>
              </a:lnSpc>
              <a:spcBef>
                <a:spcPct val="0"/>
              </a:spcBef>
            </a:pPr>
            <a:r>
              <a:rPr lang="en-US" b="true" sz="5174">
                <a:solidFill>
                  <a:srgbClr val="000000"/>
                </a:solidFill>
                <a:latin typeface="HK Modular"/>
                <a:ea typeface="HK Modular"/>
                <a:cs typeface="HK Modular"/>
                <a:sym typeface="HK Modular"/>
              </a:rPr>
              <a:t>MULTI-VARIATE VISUALIZATION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305853" y="4366854"/>
            <a:ext cx="5427964" cy="27056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138159" indent="-569080" lvl="1">
              <a:lnSpc>
                <a:spcPts val="5271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5271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Average</a:t>
            </a:r>
            <a:r>
              <a:rPr lang="en-US" b="true" sz="5271">
                <a:solidFill>
                  <a:srgbClr val="F8D210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 lap time </a:t>
            </a:r>
            <a:r>
              <a:rPr lang="en-US" b="true" sz="5271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(ms)</a:t>
            </a:r>
            <a:r>
              <a:rPr lang="en-US" b="true" sz="5271">
                <a:solidFill>
                  <a:srgbClr val="F8D210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 </a:t>
            </a:r>
            <a:r>
              <a:rPr lang="en-US" b="true" sz="5271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vs</a:t>
            </a:r>
            <a:r>
              <a:rPr lang="en-US" b="true" sz="5271">
                <a:solidFill>
                  <a:srgbClr val="F8D210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 weather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77" r="0" b="-9277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26361" y="394862"/>
            <a:ext cx="15592319" cy="6868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174"/>
              </a:lnSpc>
              <a:spcBef>
                <a:spcPct val="0"/>
              </a:spcBef>
            </a:pPr>
            <a:r>
              <a:rPr lang="en-US" b="true" sz="5174">
                <a:solidFill>
                  <a:srgbClr val="000000"/>
                </a:solidFill>
                <a:latin typeface="HK Modular"/>
                <a:ea typeface="HK Modular"/>
                <a:cs typeface="HK Modular"/>
                <a:sym typeface="HK Modular"/>
              </a:rPr>
              <a:t>MULTI-VARIATE VISUALIZATION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941505" y="1832045"/>
            <a:ext cx="5427964" cy="80396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138159" indent="-569080" lvl="1">
              <a:lnSpc>
                <a:spcPts val="5271"/>
              </a:lnSpc>
              <a:buFont typeface="Arial"/>
              <a:buChar char="•"/>
            </a:pPr>
            <a:r>
              <a:rPr lang="en-US" b="true" sz="5271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Average </a:t>
            </a:r>
            <a:r>
              <a:rPr lang="en-US" b="true" sz="5271">
                <a:solidFill>
                  <a:srgbClr val="03E4E4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pitstop</a:t>
            </a:r>
            <a:r>
              <a:rPr lang="en-US" b="true" sz="5271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 time (s)</a:t>
            </a:r>
          </a:p>
          <a:p>
            <a:pPr algn="l">
              <a:lnSpc>
                <a:spcPts val="5271"/>
              </a:lnSpc>
            </a:pPr>
          </a:p>
          <a:p>
            <a:pPr algn="l">
              <a:lnSpc>
                <a:spcPts val="5271"/>
              </a:lnSpc>
            </a:pPr>
          </a:p>
          <a:p>
            <a:pPr algn="l" marL="1138159" indent="-569080" lvl="1">
              <a:lnSpc>
                <a:spcPts val="5271"/>
              </a:lnSpc>
              <a:buFont typeface="Arial"/>
              <a:buChar char="•"/>
            </a:pPr>
            <a:r>
              <a:rPr lang="en-US" b="true" sz="5271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Average </a:t>
            </a:r>
            <a:r>
              <a:rPr lang="en-US" b="true" sz="5271">
                <a:solidFill>
                  <a:srgbClr val="03E4E4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lap time</a:t>
            </a:r>
            <a:r>
              <a:rPr lang="en-US" b="true" sz="5271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 (ms)</a:t>
            </a:r>
          </a:p>
          <a:p>
            <a:pPr algn="l">
              <a:lnSpc>
                <a:spcPts val="5271"/>
              </a:lnSpc>
            </a:pPr>
          </a:p>
          <a:p>
            <a:pPr algn="l">
              <a:lnSpc>
                <a:spcPts val="5271"/>
              </a:lnSpc>
            </a:pPr>
          </a:p>
          <a:p>
            <a:pPr algn="l" marL="1138159" indent="-569080" lvl="1">
              <a:lnSpc>
                <a:spcPts val="5271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5271">
                <a:solidFill>
                  <a:srgbClr val="03E4E4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Fastest lap </a:t>
            </a:r>
            <a:r>
              <a:rPr lang="en-US" b="true" sz="5271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time (ms)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8648774" y="1403953"/>
            <a:ext cx="6373898" cy="8753304"/>
          </a:xfrm>
          <a:custGeom>
            <a:avLst/>
            <a:gdLst/>
            <a:ahLst/>
            <a:cxnLst/>
            <a:rect r="r" b="b" t="t" l="l"/>
            <a:pathLst>
              <a:path h="8753304" w="6373898">
                <a:moveTo>
                  <a:pt x="0" y="0"/>
                </a:moveTo>
                <a:lnTo>
                  <a:pt x="6373897" y="0"/>
                </a:lnTo>
                <a:lnTo>
                  <a:pt x="6373897" y="8753304"/>
                </a:lnTo>
                <a:lnTo>
                  <a:pt x="0" y="87533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243" r="0" b="-33045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854738" y="-1037980"/>
            <a:ext cx="5455711" cy="5965489"/>
          </a:xfrm>
          <a:custGeom>
            <a:avLst/>
            <a:gdLst/>
            <a:ahLst/>
            <a:cxnLst/>
            <a:rect r="r" b="b" t="t" l="l"/>
            <a:pathLst>
              <a:path h="5965489" w="5455711">
                <a:moveTo>
                  <a:pt x="0" y="0"/>
                </a:moveTo>
                <a:lnTo>
                  <a:pt x="5455711" y="0"/>
                </a:lnTo>
                <a:lnTo>
                  <a:pt x="5455711" y="5965489"/>
                </a:lnTo>
                <a:lnTo>
                  <a:pt x="0" y="596548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77" r="0" b="-927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328793" y="1276803"/>
            <a:ext cx="8091880" cy="8058764"/>
          </a:xfrm>
          <a:custGeom>
            <a:avLst/>
            <a:gdLst/>
            <a:ahLst/>
            <a:cxnLst/>
            <a:rect r="r" b="b" t="t" l="l"/>
            <a:pathLst>
              <a:path h="8058764" w="8091880">
                <a:moveTo>
                  <a:pt x="0" y="0"/>
                </a:moveTo>
                <a:lnTo>
                  <a:pt x="8091880" y="0"/>
                </a:lnTo>
                <a:lnTo>
                  <a:pt x="8091880" y="8058765"/>
                </a:lnTo>
                <a:lnTo>
                  <a:pt x="0" y="805876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44" t="-558" r="-146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7787517">
            <a:off x="15603499" y="4998078"/>
            <a:ext cx="5369001" cy="5870677"/>
          </a:xfrm>
          <a:custGeom>
            <a:avLst/>
            <a:gdLst/>
            <a:ahLst/>
            <a:cxnLst/>
            <a:rect r="r" b="b" t="t" l="l"/>
            <a:pathLst>
              <a:path h="5870677" w="5369001">
                <a:moveTo>
                  <a:pt x="0" y="0"/>
                </a:moveTo>
                <a:lnTo>
                  <a:pt x="5369002" y="0"/>
                </a:lnTo>
                <a:lnTo>
                  <a:pt x="5369002" y="5870678"/>
                </a:lnTo>
                <a:lnTo>
                  <a:pt x="0" y="587067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9901229" y="2775467"/>
            <a:ext cx="1543050" cy="1521039"/>
            <a:chOff x="0" y="0"/>
            <a:chExt cx="406400" cy="40060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06400" cy="400603"/>
            </a:xfrm>
            <a:custGeom>
              <a:avLst/>
              <a:gdLst/>
              <a:ahLst/>
              <a:cxnLst/>
              <a:rect r="r" b="b" t="t" l="l"/>
              <a:pathLst>
                <a:path h="400603" w="406400">
                  <a:moveTo>
                    <a:pt x="0" y="0"/>
                  </a:moveTo>
                  <a:lnTo>
                    <a:pt x="406400" y="0"/>
                  </a:lnTo>
                  <a:lnTo>
                    <a:pt x="406400" y="400603"/>
                  </a:lnTo>
                  <a:lnTo>
                    <a:pt x="0" y="40060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0000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19050"/>
              <a:ext cx="406400" cy="3815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532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445608" y="341877"/>
            <a:ext cx="15592319" cy="6868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174"/>
              </a:lnSpc>
              <a:spcBef>
                <a:spcPct val="0"/>
              </a:spcBef>
            </a:pPr>
            <a:r>
              <a:rPr lang="en-US" b="true" sz="5174">
                <a:solidFill>
                  <a:srgbClr val="000000"/>
                </a:solidFill>
                <a:latin typeface="HK Modular"/>
                <a:ea typeface="HK Modular"/>
                <a:cs typeface="HK Modular"/>
                <a:sym typeface="HK Modular"/>
              </a:rPr>
              <a:t>MULTI-VARIATE VISUALIZATION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19222" y="1890664"/>
            <a:ext cx="5883185" cy="4624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102" indent="-323551" lvl="1">
              <a:lnSpc>
                <a:spcPts val="3626"/>
              </a:lnSpc>
              <a:buFont typeface="Arial"/>
              <a:buChar char="•"/>
            </a:pPr>
            <a:r>
              <a:rPr lang="en-US" b="true" sz="2997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Average </a:t>
            </a:r>
            <a:r>
              <a:rPr lang="en-US" b="true" sz="2997">
                <a:solidFill>
                  <a:srgbClr val="03E4E4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pitstop</a:t>
            </a:r>
            <a:r>
              <a:rPr lang="en-US" b="true" sz="2997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 time (s)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19222" y="3397031"/>
            <a:ext cx="5883185" cy="4624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102" indent="-323551" lvl="1">
              <a:lnSpc>
                <a:spcPts val="3626"/>
              </a:lnSpc>
              <a:buFont typeface="Arial"/>
              <a:buChar char="•"/>
            </a:pPr>
            <a:r>
              <a:rPr lang="en-US" b="true" sz="2997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Average </a:t>
            </a:r>
            <a:r>
              <a:rPr lang="en-US" b="true" sz="2997">
                <a:solidFill>
                  <a:srgbClr val="03E4E4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lap time</a:t>
            </a:r>
            <a:r>
              <a:rPr lang="en-US" b="true" sz="2997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 (ms)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19222" y="4903398"/>
            <a:ext cx="5883185" cy="4624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102" indent="-323551" lvl="1">
              <a:lnSpc>
                <a:spcPts val="3626"/>
              </a:lnSpc>
              <a:buFont typeface="Arial"/>
              <a:buChar char="•"/>
            </a:pPr>
            <a:r>
              <a:rPr lang="en-US" b="true" sz="2997">
                <a:solidFill>
                  <a:srgbClr val="03E4E4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Fastest lap </a:t>
            </a:r>
            <a:r>
              <a:rPr lang="en-US" b="true" sz="2997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time (ms)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19222" y="6413645"/>
            <a:ext cx="5883185" cy="4624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102" indent="-323551" lvl="1">
              <a:lnSpc>
                <a:spcPts val="3626"/>
              </a:lnSpc>
              <a:buFont typeface="Arial"/>
              <a:buChar char="•"/>
            </a:pPr>
            <a:r>
              <a:rPr lang="en-US" b="true" sz="2997">
                <a:solidFill>
                  <a:srgbClr val="03E4E4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Starting grid </a:t>
            </a:r>
            <a:r>
              <a:rPr lang="en-US" b="true" sz="2997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positions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45608" y="7923892"/>
            <a:ext cx="5883185" cy="4629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102" indent="-323551" lvl="1">
              <a:lnSpc>
                <a:spcPts val="3626"/>
              </a:lnSpc>
              <a:buFont typeface="Arial"/>
              <a:buChar char="•"/>
            </a:pPr>
            <a:r>
              <a:rPr lang="en-US" b="true" sz="2997">
                <a:solidFill>
                  <a:srgbClr val="03E4E4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Position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792439" y="9478443"/>
            <a:ext cx="1875399" cy="693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3850" indent="-161925" lvl="1">
              <a:lnSpc>
                <a:spcPts val="1814"/>
              </a:lnSpc>
              <a:buFont typeface="Arial"/>
              <a:buChar char="•"/>
            </a:pPr>
            <a:r>
              <a:rPr lang="en-US" b="true" sz="1500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Average </a:t>
            </a:r>
            <a:r>
              <a:rPr lang="en-US" b="true" sz="1500">
                <a:solidFill>
                  <a:srgbClr val="03E4E4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pitstop</a:t>
            </a:r>
            <a:r>
              <a:rPr lang="en-US" b="true" sz="1500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 time (s)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499521" y="9478443"/>
            <a:ext cx="1288958" cy="693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3850" indent="-161925" lvl="1">
              <a:lnSpc>
                <a:spcPts val="1814"/>
              </a:lnSpc>
              <a:buFont typeface="Arial"/>
              <a:buChar char="•"/>
            </a:pPr>
            <a:r>
              <a:rPr lang="en-US" b="true" sz="1500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Average </a:t>
            </a:r>
            <a:r>
              <a:rPr lang="en-US" b="true" sz="1500">
                <a:solidFill>
                  <a:srgbClr val="03E4E4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lap time</a:t>
            </a:r>
            <a:r>
              <a:rPr lang="en-US" b="true" sz="1500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 (ms)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005395" y="9478443"/>
            <a:ext cx="1438884" cy="693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3850" indent="-161925" lvl="1">
              <a:lnSpc>
                <a:spcPts val="1814"/>
              </a:lnSpc>
              <a:buFont typeface="Arial"/>
              <a:buChar char="•"/>
            </a:pPr>
            <a:r>
              <a:rPr lang="en-US" b="true" sz="1500">
                <a:solidFill>
                  <a:srgbClr val="03E4E4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Fastest lap </a:t>
            </a:r>
            <a:r>
              <a:rPr lang="en-US" b="true" sz="1500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time (ms)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1444279" y="9478443"/>
            <a:ext cx="1379040" cy="693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3850" indent="-161925" lvl="1">
              <a:lnSpc>
                <a:spcPts val="1814"/>
              </a:lnSpc>
              <a:buFont typeface="Arial"/>
              <a:buChar char="•"/>
            </a:pPr>
            <a:r>
              <a:rPr lang="en-US" b="true" sz="1500">
                <a:solidFill>
                  <a:srgbClr val="03E4E4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Starting grid </a:t>
            </a:r>
            <a:r>
              <a:rPr lang="en-US" b="true" sz="1500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positions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823319" y="9478443"/>
            <a:ext cx="1934552" cy="2362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3850" indent="-161925" lvl="1">
              <a:lnSpc>
                <a:spcPts val="1814"/>
              </a:lnSpc>
              <a:buFont typeface="Arial"/>
              <a:buChar char="•"/>
            </a:pPr>
            <a:r>
              <a:rPr lang="en-US" b="true" sz="1500">
                <a:solidFill>
                  <a:srgbClr val="03E4E4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Position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77" r="0" b="-927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333216" y="1377360"/>
            <a:ext cx="13621569" cy="8676574"/>
          </a:xfrm>
          <a:custGeom>
            <a:avLst/>
            <a:gdLst/>
            <a:ahLst/>
            <a:cxnLst/>
            <a:rect r="r" b="b" t="t" l="l"/>
            <a:pathLst>
              <a:path h="8676574" w="13621569">
                <a:moveTo>
                  <a:pt x="0" y="0"/>
                </a:moveTo>
                <a:lnTo>
                  <a:pt x="13621568" y="0"/>
                </a:lnTo>
                <a:lnTo>
                  <a:pt x="13621568" y="8676574"/>
                </a:lnTo>
                <a:lnTo>
                  <a:pt x="0" y="867657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429956" y="-680040"/>
            <a:ext cx="3763172" cy="4114800"/>
          </a:xfrm>
          <a:custGeom>
            <a:avLst/>
            <a:gdLst/>
            <a:ahLst/>
            <a:cxnLst/>
            <a:rect r="r" b="b" t="t" l="l"/>
            <a:pathLst>
              <a:path h="4114800" w="3763172">
                <a:moveTo>
                  <a:pt x="0" y="0"/>
                </a:moveTo>
                <a:lnTo>
                  <a:pt x="3763172" y="0"/>
                </a:lnTo>
                <a:lnTo>
                  <a:pt x="376317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51630" y="341877"/>
            <a:ext cx="15592319" cy="6868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174"/>
              </a:lnSpc>
              <a:spcBef>
                <a:spcPct val="0"/>
              </a:spcBef>
            </a:pPr>
            <a:r>
              <a:rPr lang="en-US" b="true" sz="5174">
                <a:solidFill>
                  <a:srgbClr val="000000"/>
                </a:solidFill>
                <a:latin typeface="HK Modular"/>
                <a:ea typeface="HK Modular"/>
                <a:cs typeface="HK Modular"/>
                <a:sym typeface="HK Modular"/>
              </a:rPr>
              <a:t>MULTI-VARIATE VISUALIZATION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77" r="0" b="-927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03037" y="2122284"/>
            <a:ext cx="8366541" cy="6329852"/>
          </a:xfrm>
          <a:custGeom>
            <a:avLst/>
            <a:gdLst/>
            <a:ahLst/>
            <a:cxnLst/>
            <a:rect r="r" b="b" t="t" l="l"/>
            <a:pathLst>
              <a:path h="6329852" w="8366541">
                <a:moveTo>
                  <a:pt x="0" y="0"/>
                </a:moveTo>
                <a:lnTo>
                  <a:pt x="8366540" y="0"/>
                </a:lnTo>
                <a:lnTo>
                  <a:pt x="8366540" y="6329852"/>
                </a:lnTo>
                <a:lnTo>
                  <a:pt x="0" y="632985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6223506">
            <a:off x="12968439" y="5654956"/>
            <a:ext cx="9938473" cy="7581384"/>
          </a:xfrm>
          <a:custGeom>
            <a:avLst/>
            <a:gdLst/>
            <a:ahLst/>
            <a:cxnLst/>
            <a:rect r="r" b="b" t="t" l="l"/>
            <a:pathLst>
              <a:path h="7581384" w="9938473">
                <a:moveTo>
                  <a:pt x="0" y="0"/>
                </a:moveTo>
                <a:lnTo>
                  <a:pt x="9938474" y="0"/>
                </a:lnTo>
                <a:lnTo>
                  <a:pt x="9938474" y="7581384"/>
                </a:lnTo>
                <a:lnTo>
                  <a:pt x="0" y="758138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297239" y="2122284"/>
            <a:ext cx="8366541" cy="6329852"/>
          </a:xfrm>
          <a:custGeom>
            <a:avLst/>
            <a:gdLst/>
            <a:ahLst/>
            <a:cxnLst/>
            <a:rect r="r" b="b" t="t" l="l"/>
            <a:pathLst>
              <a:path h="6329852" w="8366541">
                <a:moveTo>
                  <a:pt x="0" y="0"/>
                </a:moveTo>
                <a:lnTo>
                  <a:pt x="8366540" y="0"/>
                </a:lnTo>
                <a:lnTo>
                  <a:pt x="8366540" y="6329852"/>
                </a:lnTo>
                <a:lnTo>
                  <a:pt x="0" y="632985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610310" y="732913"/>
            <a:ext cx="6135003" cy="6868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174"/>
              </a:lnSpc>
              <a:spcBef>
                <a:spcPct val="0"/>
              </a:spcBef>
            </a:pPr>
            <a:r>
              <a:rPr lang="en-US" b="true" sz="5174">
                <a:solidFill>
                  <a:srgbClr val="000000"/>
                </a:solidFill>
                <a:latin typeface="HK Modular"/>
                <a:ea typeface="HK Modular"/>
                <a:cs typeface="HK Modular"/>
                <a:sym typeface="HK Modular"/>
              </a:rPr>
              <a:t>UPSAMPLING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2800" y="9010021"/>
            <a:ext cx="7746777" cy="5657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22521" indent="-461260" lvl="1">
              <a:lnSpc>
                <a:spcPts val="4272"/>
              </a:lnSpc>
              <a:buFont typeface="Arial"/>
              <a:buChar char="•"/>
            </a:pPr>
            <a:r>
              <a:rPr lang="en-US" b="true" sz="4272">
                <a:solidFill>
                  <a:srgbClr val="F8D210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Before </a:t>
            </a:r>
            <a:r>
              <a:rPr lang="en-US" b="true" sz="4272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upsampling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917002" y="9010021"/>
            <a:ext cx="7746777" cy="5657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22521" indent="-461260" lvl="1">
              <a:lnSpc>
                <a:spcPts val="4272"/>
              </a:lnSpc>
              <a:buFont typeface="Arial"/>
              <a:buChar char="•"/>
            </a:pPr>
            <a:r>
              <a:rPr lang="en-US" b="true" sz="4272">
                <a:solidFill>
                  <a:srgbClr val="F8D210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After</a:t>
            </a:r>
            <a:r>
              <a:rPr lang="en-US" b="true" sz="4272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 upsampling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77" r="0" b="-9277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273280" y="148517"/>
            <a:ext cx="17741441" cy="9989967"/>
          </a:xfrm>
          <a:custGeom>
            <a:avLst/>
            <a:gdLst/>
            <a:ahLst/>
            <a:cxnLst/>
            <a:rect r="r" b="b" t="t" l="l"/>
            <a:pathLst>
              <a:path h="9989967" w="17741441">
                <a:moveTo>
                  <a:pt x="17741440" y="0"/>
                </a:moveTo>
                <a:lnTo>
                  <a:pt x="0" y="0"/>
                </a:lnTo>
                <a:lnTo>
                  <a:pt x="0" y="9989966"/>
                </a:lnTo>
                <a:lnTo>
                  <a:pt x="17741440" y="9989966"/>
                </a:lnTo>
                <a:lnTo>
                  <a:pt x="1774144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64844" y="-1081019"/>
            <a:ext cx="2207462" cy="3656940"/>
          </a:xfrm>
          <a:custGeom>
            <a:avLst/>
            <a:gdLst/>
            <a:ahLst/>
            <a:cxnLst/>
            <a:rect r="r" b="b" t="t" l="l"/>
            <a:pathLst>
              <a:path h="3656940" w="2207462">
                <a:moveTo>
                  <a:pt x="0" y="0"/>
                </a:moveTo>
                <a:lnTo>
                  <a:pt x="2207462" y="0"/>
                </a:lnTo>
                <a:lnTo>
                  <a:pt x="2207462" y="3656941"/>
                </a:lnTo>
                <a:lnTo>
                  <a:pt x="0" y="365694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155804" y="7196744"/>
            <a:ext cx="578206" cy="617990"/>
          </a:xfrm>
          <a:custGeom>
            <a:avLst/>
            <a:gdLst/>
            <a:ahLst/>
            <a:cxnLst/>
            <a:rect r="r" b="b" t="t" l="l"/>
            <a:pathLst>
              <a:path h="617990" w="578206">
                <a:moveTo>
                  <a:pt x="0" y="0"/>
                </a:moveTo>
                <a:lnTo>
                  <a:pt x="578206" y="0"/>
                </a:lnTo>
                <a:lnTo>
                  <a:pt x="578206" y="617990"/>
                </a:lnTo>
                <a:lnTo>
                  <a:pt x="0" y="61799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9916036" y="1783819"/>
            <a:ext cx="5880182" cy="6055878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2726507" y="1479567"/>
            <a:ext cx="6033927" cy="638779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5361845" y="973882"/>
            <a:ext cx="7564310" cy="6108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88"/>
              </a:lnSpc>
            </a:pPr>
            <a:r>
              <a:rPr lang="en-US" b="true" sz="4588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FORMULA 1 STATS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426302" y="7996946"/>
            <a:ext cx="6634337" cy="10109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86"/>
              </a:lnSpc>
            </a:pPr>
            <a:r>
              <a:rPr lang="en-US" sz="3322" spc="-225" b="true">
                <a:solidFill>
                  <a:srgbClr val="6CE5E8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2022 attendance = 5.7 million</a:t>
            </a:r>
          </a:p>
          <a:p>
            <a:pPr algn="l" marL="0" indent="0" lvl="0">
              <a:lnSpc>
                <a:spcPts val="3986"/>
              </a:lnSpc>
              <a:spcBef>
                <a:spcPct val="0"/>
              </a:spcBef>
            </a:pPr>
            <a:r>
              <a:rPr lang="en-US" b="true" sz="3322" spc="-225">
                <a:solidFill>
                  <a:srgbClr val="6CE5E8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2023 attendance = 6.15 million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667880" y="7746580"/>
            <a:ext cx="6376493" cy="1511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86"/>
              </a:lnSpc>
            </a:pPr>
            <a:r>
              <a:rPr lang="en-US" sz="3322" spc="-225" b="true">
                <a:solidFill>
                  <a:srgbClr val="FF0000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2021 revenue = $2.136 billion</a:t>
            </a:r>
          </a:p>
          <a:p>
            <a:pPr algn="l">
              <a:lnSpc>
                <a:spcPts val="3986"/>
              </a:lnSpc>
            </a:pPr>
            <a:r>
              <a:rPr lang="en-US" sz="3322" spc="-225" b="true">
                <a:solidFill>
                  <a:srgbClr val="FF0000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2022 revenue = $2.573 billion</a:t>
            </a:r>
          </a:p>
          <a:p>
            <a:pPr algn="l" marL="0" indent="0" lvl="0">
              <a:lnSpc>
                <a:spcPts val="3986"/>
              </a:lnSpc>
              <a:spcBef>
                <a:spcPct val="0"/>
              </a:spcBef>
            </a:pPr>
            <a:r>
              <a:rPr lang="en-US" b="true" sz="3322" spc="-225">
                <a:solidFill>
                  <a:srgbClr val="FF0000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2023 revenue = $3.2 billion</a:t>
            </a: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111" r="0" b="-711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92482" y="818027"/>
            <a:ext cx="15703036" cy="8650945"/>
          </a:xfrm>
          <a:custGeom>
            <a:avLst/>
            <a:gdLst/>
            <a:ahLst/>
            <a:cxnLst/>
            <a:rect r="r" b="b" t="t" l="l"/>
            <a:pathLst>
              <a:path h="8650945" w="15703036">
                <a:moveTo>
                  <a:pt x="0" y="0"/>
                </a:moveTo>
                <a:lnTo>
                  <a:pt x="15703036" y="0"/>
                </a:lnTo>
                <a:lnTo>
                  <a:pt x="15703036" y="8650946"/>
                </a:lnTo>
                <a:lnTo>
                  <a:pt x="0" y="865094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960193" y="3446018"/>
            <a:ext cx="12367613" cy="35664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51"/>
              </a:lnSpc>
            </a:pPr>
            <a:r>
              <a:rPr lang="en-US" b="true" sz="9251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MACHINE LEARNING (ML) MODULES</a:t>
            </a: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043695" y="5143500"/>
            <a:ext cx="9938473" cy="7581384"/>
          </a:xfrm>
          <a:custGeom>
            <a:avLst/>
            <a:gdLst/>
            <a:ahLst/>
            <a:cxnLst/>
            <a:rect r="r" b="b" t="t" l="l"/>
            <a:pathLst>
              <a:path h="7581384" w="9938473">
                <a:moveTo>
                  <a:pt x="0" y="0"/>
                </a:moveTo>
                <a:lnTo>
                  <a:pt x="9938473" y="0"/>
                </a:lnTo>
                <a:lnTo>
                  <a:pt x="9938473" y="7581384"/>
                </a:lnTo>
                <a:lnTo>
                  <a:pt x="0" y="75813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33273" y="536240"/>
            <a:ext cx="16726027" cy="9214520"/>
          </a:xfrm>
          <a:custGeom>
            <a:avLst/>
            <a:gdLst/>
            <a:ahLst/>
            <a:cxnLst/>
            <a:rect r="r" b="b" t="t" l="l"/>
            <a:pathLst>
              <a:path h="9214520" w="16726027">
                <a:moveTo>
                  <a:pt x="0" y="0"/>
                </a:moveTo>
                <a:lnTo>
                  <a:pt x="16726027" y="0"/>
                </a:lnTo>
                <a:lnTo>
                  <a:pt x="16726027" y="9214520"/>
                </a:lnTo>
                <a:lnTo>
                  <a:pt x="0" y="921452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122812" y="-711570"/>
            <a:ext cx="3763172" cy="4114800"/>
          </a:xfrm>
          <a:custGeom>
            <a:avLst/>
            <a:gdLst/>
            <a:ahLst/>
            <a:cxnLst/>
            <a:rect r="r" b="b" t="t" l="l"/>
            <a:pathLst>
              <a:path h="4114800" w="3763172">
                <a:moveTo>
                  <a:pt x="0" y="0"/>
                </a:moveTo>
                <a:lnTo>
                  <a:pt x="3763171" y="0"/>
                </a:lnTo>
                <a:lnTo>
                  <a:pt x="376317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aphicFrame>
        <p:nvGraphicFramePr>
          <p:cNvPr name="Table 5" id="5"/>
          <p:cNvGraphicFramePr>
            <a:graphicFrameLocks noGrp="true"/>
          </p:cNvGraphicFramePr>
          <p:nvPr/>
        </p:nvGraphicFramePr>
        <p:xfrm>
          <a:off x="2609989" y="2621611"/>
          <a:ext cx="5448837" cy="1563238"/>
        </p:xfrm>
        <a:graphic>
          <a:graphicData uri="http://schemas.openxmlformats.org/drawingml/2006/table">
            <a:tbl>
              <a:tblPr/>
              <a:tblGrid>
                <a:gridCol w="1051854"/>
                <a:gridCol w="4396983"/>
              </a:tblGrid>
              <a:tr h="1474214"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3576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b="true" sz="2554">
                          <a:solidFill>
                            <a:srgbClr val="000000"/>
                          </a:solidFill>
                          <a:latin typeface="Space Mono Bold"/>
                          <a:ea typeface="Space Mono Bold"/>
                          <a:cs typeface="Space Mono Bold"/>
                          <a:sym typeface="Space Mono Bold"/>
                        </a:rPr>
                        <a:t>1</a:t>
                      </a:r>
                      <a:endParaRPr lang="en-US" sz="1100"/>
                    </a:p>
                  </a:txBody>
                  <a:tcPr marL="60841" marR="60841" marT="60841" marB="60841" anchor="ctr">
                    <a:lnL cmpd="sng" algn="ctr" cap="flat" w="48673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8673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8673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8673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304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b="true" sz="2171">
                          <a:solidFill>
                            <a:srgbClr val="FFFFFF"/>
                          </a:solidFill>
                          <a:latin typeface="Space Mono Bold"/>
                          <a:ea typeface="Space Mono Bold"/>
                          <a:cs typeface="Space Mono Bold"/>
                          <a:sym typeface="Space Mono Bold"/>
                        </a:rPr>
                        <a:t>Classification tree</a:t>
                      </a:r>
                      <a:endParaRPr lang="en-US" sz="1100"/>
                    </a:p>
                  </a:txBody>
                  <a:tcPr marL="60841" marR="60841" marT="60841" marB="60841" anchor="ctr">
                    <a:lnL cmpd="sng" algn="ctr" cap="flat" w="48673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8673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8673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8673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6" id="6"/>
          <p:cNvSpPr txBox="true"/>
          <p:nvPr/>
        </p:nvSpPr>
        <p:spPr>
          <a:xfrm rot="0">
            <a:off x="5561222" y="1315718"/>
            <a:ext cx="7165556" cy="8582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86"/>
              </a:lnSpc>
            </a:pPr>
            <a:r>
              <a:rPr lang="en-US" b="true" sz="3286">
                <a:solidFill>
                  <a:srgbClr val="000000"/>
                </a:solidFill>
                <a:latin typeface="HK Modular"/>
                <a:ea typeface="HK Modular"/>
                <a:cs typeface="HK Modular"/>
                <a:sym typeface="HK Modular"/>
              </a:rPr>
              <a:t>MACHINE LEARNING (ML) MODULES</a:t>
            </a:r>
          </a:p>
        </p:txBody>
      </p:sp>
      <p:graphicFrame>
        <p:nvGraphicFramePr>
          <p:cNvPr name="Table 7" id="7"/>
          <p:cNvGraphicFramePr>
            <a:graphicFrameLocks noGrp="true"/>
          </p:cNvGraphicFramePr>
          <p:nvPr/>
        </p:nvGraphicFramePr>
        <p:xfrm>
          <a:off x="10430912" y="6286235"/>
          <a:ext cx="5247099" cy="1064027"/>
        </p:xfrm>
        <a:graphic>
          <a:graphicData uri="http://schemas.openxmlformats.org/drawingml/2006/table">
            <a:tbl>
              <a:tblPr/>
              <a:tblGrid>
                <a:gridCol w="5247099"/>
              </a:tblGrid>
              <a:tr h="999671"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304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b="true" sz="2171">
                          <a:solidFill>
                            <a:srgbClr val="FFFFFF"/>
                          </a:solidFill>
                          <a:latin typeface="Space Mono Bold"/>
                          <a:ea typeface="Space Mono Bold"/>
                          <a:cs typeface="Space Mono Bold"/>
                          <a:sym typeface="Space Mono Bold"/>
                        </a:rPr>
                        <a:t>GridSearchCV</a:t>
                      </a:r>
                      <a:endParaRPr lang="en-US" sz="1100"/>
                    </a:p>
                  </a:txBody>
                  <a:tcPr marL="60841" marR="60841" marT="60841" marB="60841" anchor="ctr">
                    <a:lnL cmpd="sng" algn="ctr" cap="flat" w="48673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8673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8673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8673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name="Table 8" id="8"/>
          <p:cNvGraphicFramePr>
            <a:graphicFrameLocks noGrp="true"/>
          </p:cNvGraphicFramePr>
          <p:nvPr/>
        </p:nvGraphicFramePr>
        <p:xfrm>
          <a:off x="2609989" y="7456390"/>
          <a:ext cx="5448837" cy="1563238"/>
        </p:xfrm>
        <a:graphic>
          <a:graphicData uri="http://schemas.openxmlformats.org/drawingml/2006/table">
            <a:tbl>
              <a:tblPr/>
              <a:tblGrid>
                <a:gridCol w="1051854"/>
                <a:gridCol w="4396983"/>
              </a:tblGrid>
              <a:tr h="1474214"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3576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b="true" sz="2554">
                          <a:solidFill>
                            <a:srgbClr val="000000"/>
                          </a:solidFill>
                          <a:latin typeface="Space Mono Bold"/>
                          <a:ea typeface="Space Mono Bold"/>
                          <a:cs typeface="Space Mono Bold"/>
                          <a:sym typeface="Space Mono Bold"/>
                        </a:rPr>
                        <a:t>3</a:t>
                      </a:r>
                      <a:endParaRPr lang="en-US" sz="1100"/>
                    </a:p>
                  </a:txBody>
                  <a:tcPr marL="60841" marR="60841" marT="60841" marB="60841" anchor="ctr">
                    <a:lnL cmpd="sng" algn="ctr" cap="flat" w="48673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8673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8673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8673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304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b="true" sz="2171">
                          <a:solidFill>
                            <a:srgbClr val="FFFFFF"/>
                          </a:solidFill>
                          <a:latin typeface="Space Mono Bold"/>
                          <a:ea typeface="Space Mono Bold"/>
                          <a:cs typeface="Space Mono Bold"/>
                          <a:sym typeface="Space Mono Bold"/>
                        </a:rPr>
                        <a:t>Support Vector Machines</a:t>
                      </a:r>
                      <a:endParaRPr lang="en-US" sz="1100"/>
                    </a:p>
                  </a:txBody>
                  <a:tcPr marL="60841" marR="60841" marT="60841" marB="60841" anchor="ctr">
                    <a:lnL cmpd="sng" algn="ctr" cap="flat" w="48673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8673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8673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8673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name="Table 9" id="9"/>
          <p:cNvGraphicFramePr>
            <a:graphicFrameLocks noGrp="true"/>
          </p:cNvGraphicFramePr>
          <p:nvPr/>
        </p:nvGraphicFramePr>
        <p:xfrm>
          <a:off x="2609989" y="5039000"/>
          <a:ext cx="5448837" cy="1563238"/>
        </p:xfrm>
        <a:graphic>
          <a:graphicData uri="http://schemas.openxmlformats.org/drawingml/2006/table">
            <a:tbl>
              <a:tblPr/>
              <a:tblGrid>
                <a:gridCol w="1051854"/>
                <a:gridCol w="4396983"/>
              </a:tblGrid>
              <a:tr h="1474214"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3576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b="true" sz="2554">
                          <a:solidFill>
                            <a:srgbClr val="000000"/>
                          </a:solidFill>
                          <a:latin typeface="Space Mono Bold"/>
                          <a:ea typeface="Space Mono Bold"/>
                          <a:cs typeface="Space Mono Bold"/>
                          <a:sym typeface="Space Mono Bold"/>
                        </a:rPr>
                        <a:t>2</a:t>
                      </a:r>
                      <a:endParaRPr lang="en-US" sz="1100"/>
                    </a:p>
                  </a:txBody>
                  <a:tcPr marL="60841" marR="60841" marT="60841" marB="60841" anchor="ctr">
                    <a:lnL cmpd="sng" algn="ctr" cap="flat" w="48673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8673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8673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8673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304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b="true" sz="2171">
                          <a:solidFill>
                            <a:srgbClr val="FFFFFF"/>
                          </a:solidFill>
                          <a:latin typeface="Space Mono Bold"/>
                          <a:ea typeface="Space Mono Bold"/>
                          <a:cs typeface="Space Mono Bold"/>
                          <a:sym typeface="Space Mono Bold"/>
                        </a:rPr>
                        <a:t>Logistic Regression</a:t>
                      </a:r>
                      <a:endParaRPr lang="en-US" sz="1100"/>
                    </a:p>
                  </a:txBody>
                  <a:tcPr marL="60841" marR="60841" marT="60841" marB="60841" anchor="ctr">
                    <a:lnL cmpd="sng" algn="ctr" cap="flat" w="48673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8673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8673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8673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AutoShape 10" id="10"/>
          <p:cNvSpPr/>
          <p:nvPr/>
        </p:nvSpPr>
        <p:spPr>
          <a:xfrm>
            <a:off x="13054461" y="4591605"/>
            <a:ext cx="0" cy="169463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11" id="11"/>
          <p:cNvSpPr/>
          <p:nvPr/>
        </p:nvSpPr>
        <p:spPr>
          <a:xfrm>
            <a:off x="8058827" y="5820619"/>
            <a:ext cx="2372085" cy="997629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12" id="12"/>
          <p:cNvSpPr/>
          <p:nvPr/>
        </p:nvSpPr>
        <p:spPr>
          <a:xfrm flipV="true">
            <a:off x="8058827" y="7052480"/>
            <a:ext cx="2372085" cy="1185529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triangle" len="med" w="lg"/>
          </a:ln>
        </p:spPr>
      </p:sp>
      <p:graphicFrame>
        <p:nvGraphicFramePr>
          <p:cNvPr name="Table 13" id="13"/>
          <p:cNvGraphicFramePr>
            <a:graphicFrameLocks noGrp="true"/>
          </p:cNvGraphicFramePr>
          <p:nvPr/>
        </p:nvGraphicFramePr>
        <p:xfrm>
          <a:off x="10430912" y="3527578"/>
          <a:ext cx="5247099" cy="1064027"/>
        </p:xfrm>
        <a:graphic>
          <a:graphicData uri="http://schemas.openxmlformats.org/drawingml/2006/table">
            <a:tbl>
              <a:tblPr/>
              <a:tblGrid>
                <a:gridCol w="5247099"/>
              </a:tblGrid>
              <a:tr h="999671"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304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b="true" sz="2171">
                          <a:solidFill>
                            <a:srgbClr val="FFFFFF"/>
                          </a:solidFill>
                          <a:latin typeface="Space Mono Bold"/>
                          <a:ea typeface="Space Mono Bold"/>
                          <a:cs typeface="Space Mono Bold"/>
                          <a:sym typeface="Space Mono Bold"/>
                        </a:rPr>
                        <a:t>Random Forest</a:t>
                      </a:r>
                      <a:endParaRPr lang="en-US" sz="1100"/>
                    </a:p>
                  </a:txBody>
                  <a:tcPr marL="60841" marR="60841" marT="60841" marB="60841" anchor="ctr">
                    <a:lnL cmpd="sng" algn="ctr" cap="flat" w="48673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8673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8673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8673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AutoShape 14" id="14"/>
          <p:cNvSpPr/>
          <p:nvPr/>
        </p:nvSpPr>
        <p:spPr>
          <a:xfrm>
            <a:off x="8058827" y="3403230"/>
            <a:ext cx="2372085" cy="656362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triangle" len="med" w="lg"/>
          </a:ln>
        </p:spPr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111" r="0" b="-711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92482" y="818027"/>
            <a:ext cx="15703036" cy="8650945"/>
          </a:xfrm>
          <a:custGeom>
            <a:avLst/>
            <a:gdLst/>
            <a:ahLst/>
            <a:cxnLst/>
            <a:rect r="r" b="b" t="t" l="l"/>
            <a:pathLst>
              <a:path h="8650945" w="15703036">
                <a:moveTo>
                  <a:pt x="0" y="0"/>
                </a:moveTo>
                <a:lnTo>
                  <a:pt x="15703036" y="0"/>
                </a:lnTo>
                <a:lnTo>
                  <a:pt x="15703036" y="8650946"/>
                </a:lnTo>
                <a:lnTo>
                  <a:pt x="0" y="865094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4" id="4"/>
          <p:cNvSpPr txBox="true"/>
          <p:nvPr/>
        </p:nvSpPr>
        <p:spPr>
          <a:xfrm rot="0">
            <a:off x="3394697" y="3175250"/>
            <a:ext cx="11498607" cy="23925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06"/>
              </a:lnSpc>
            </a:pPr>
            <a:r>
              <a:rPr lang="en-US" b="true" sz="9206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MACHINE LEARNING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2793938" y="5865960"/>
            <a:ext cx="12700124" cy="1732280"/>
            <a:chOff x="0" y="0"/>
            <a:chExt cx="16933498" cy="2309707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1115204" y="-95250"/>
              <a:ext cx="13806071" cy="240495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419"/>
                </a:lnSpc>
              </a:pPr>
              <a:r>
                <a:rPr lang="en-US" b="true" sz="5299" spc="1589">
                  <a:solidFill>
                    <a:srgbClr val="FFFFFF"/>
                  </a:solidFill>
                  <a:latin typeface="Space Mono Bold"/>
                  <a:ea typeface="Space Mono Bold"/>
                  <a:cs typeface="Space Mono Bold"/>
                  <a:sym typeface="Space Mono Bold"/>
                </a:rPr>
                <a:t> CLASSIFICATION TREE</a:t>
              </a:r>
            </a:p>
          </p:txBody>
        </p:sp>
        <p:sp>
          <p:nvSpPr>
            <p:cNvPr name="AutoShape 7" id="7"/>
            <p:cNvSpPr/>
            <p:nvPr/>
          </p:nvSpPr>
          <p:spPr>
            <a:xfrm flipV="true">
              <a:off x="0" y="1078653"/>
              <a:ext cx="2230407" cy="0"/>
            </a:xfrm>
            <a:prstGeom prst="line">
              <a:avLst/>
            </a:prstGeom>
            <a:ln cap="flat" w="1524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8" id="8"/>
            <p:cNvSpPr/>
            <p:nvPr/>
          </p:nvSpPr>
          <p:spPr>
            <a:xfrm flipV="true">
              <a:off x="14703091" y="1154853"/>
              <a:ext cx="2230407" cy="0"/>
            </a:xfrm>
            <a:prstGeom prst="line">
              <a:avLst/>
            </a:prstGeom>
            <a:ln cap="flat" w="1524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</p:grp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77" r="0" b="-927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312982" y="-4258538"/>
            <a:ext cx="9938473" cy="7581384"/>
          </a:xfrm>
          <a:custGeom>
            <a:avLst/>
            <a:gdLst/>
            <a:ahLst/>
            <a:cxnLst/>
            <a:rect r="r" b="b" t="t" l="l"/>
            <a:pathLst>
              <a:path h="7581384" w="9938473">
                <a:moveTo>
                  <a:pt x="0" y="0"/>
                </a:moveTo>
                <a:lnTo>
                  <a:pt x="9938474" y="0"/>
                </a:lnTo>
                <a:lnTo>
                  <a:pt x="9938474" y="7581384"/>
                </a:lnTo>
                <a:lnTo>
                  <a:pt x="0" y="75813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472579" y="6295155"/>
            <a:ext cx="8386498" cy="3676656"/>
          </a:xfrm>
          <a:custGeom>
            <a:avLst/>
            <a:gdLst/>
            <a:ahLst/>
            <a:cxnLst/>
            <a:rect r="r" b="b" t="t" l="l"/>
            <a:pathLst>
              <a:path h="3676656" w="8386498">
                <a:moveTo>
                  <a:pt x="0" y="0"/>
                </a:moveTo>
                <a:lnTo>
                  <a:pt x="8386498" y="0"/>
                </a:lnTo>
                <a:lnTo>
                  <a:pt x="8386498" y="3676655"/>
                </a:lnTo>
                <a:lnTo>
                  <a:pt x="0" y="367665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26361" y="6296994"/>
            <a:ext cx="8382303" cy="3674817"/>
          </a:xfrm>
          <a:custGeom>
            <a:avLst/>
            <a:gdLst/>
            <a:ahLst/>
            <a:cxnLst/>
            <a:rect r="r" b="b" t="t" l="l"/>
            <a:pathLst>
              <a:path h="3674817" w="8382303">
                <a:moveTo>
                  <a:pt x="0" y="0"/>
                </a:moveTo>
                <a:lnTo>
                  <a:pt x="8382303" y="0"/>
                </a:lnTo>
                <a:lnTo>
                  <a:pt x="8382303" y="3674816"/>
                </a:lnTo>
                <a:lnTo>
                  <a:pt x="0" y="367481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26361" y="1959374"/>
            <a:ext cx="8382303" cy="3674817"/>
          </a:xfrm>
          <a:custGeom>
            <a:avLst/>
            <a:gdLst/>
            <a:ahLst/>
            <a:cxnLst/>
            <a:rect r="r" b="b" t="t" l="l"/>
            <a:pathLst>
              <a:path h="3674817" w="8382303">
                <a:moveTo>
                  <a:pt x="0" y="0"/>
                </a:moveTo>
                <a:lnTo>
                  <a:pt x="8382303" y="0"/>
                </a:lnTo>
                <a:lnTo>
                  <a:pt x="8382303" y="3674817"/>
                </a:lnTo>
                <a:lnTo>
                  <a:pt x="0" y="367481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472579" y="1959374"/>
            <a:ext cx="8386498" cy="3676656"/>
          </a:xfrm>
          <a:custGeom>
            <a:avLst/>
            <a:gdLst/>
            <a:ahLst/>
            <a:cxnLst/>
            <a:rect r="r" b="b" t="t" l="l"/>
            <a:pathLst>
              <a:path h="3676656" w="8386498">
                <a:moveTo>
                  <a:pt x="0" y="0"/>
                </a:moveTo>
                <a:lnTo>
                  <a:pt x="8386498" y="0"/>
                </a:lnTo>
                <a:lnTo>
                  <a:pt x="8386498" y="3676656"/>
                </a:lnTo>
                <a:lnTo>
                  <a:pt x="0" y="367665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526361" y="394862"/>
            <a:ext cx="15369379" cy="6868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174"/>
              </a:lnSpc>
              <a:spcBef>
                <a:spcPct val="0"/>
              </a:spcBef>
            </a:pPr>
            <a:r>
              <a:rPr lang="en-US" b="true" sz="5174">
                <a:solidFill>
                  <a:srgbClr val="000000"/>
                </a:solidFill>
                <a:latin typeface="HK Modular"/>
                <a:ea typeface="HK Modular"/>
                <a:cs typeface="HK Modular"/>
                <a:sym typeface="HK Modular"/>
              </a:rPr>
              <a:t>UNI-VARIATE CLASSIFICATION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660231" y="1384136"/>
            <a:ext cx="6110367" cy="4799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72091" indent="-336045" lvl="1">
              <a:lnSpc>
                <a:spcPts val="3766"/>
              </a:lnSpc>
              <a:buFont typeface="Arial"/>
              <a:buChar char="•"/>
            </a:pPr>
            <a:r>
              <a:rPr lang="en-US" b="true" sz="3112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Average </a:t>
            </a:r>
            <a:r>
              <a:rPr lang="en-US" b="true" sz="3112">
                <a:solidFill>
                  <a:srgbClr val="03E4E4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pitstop</a:t>
            </a:r>
            <a:r>
              <a:rPr lang="en-US" b="true" sz="3112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 time (s)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660231" y="5721755"/>
            <a:ext cx="6110367" cy="4799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72091" indent="-336045" lvl="1">
              <a:lnSpc>
                <a:spcPts val="3766"/>
              </a:lnSpc>
              <a:buFont typeface="Arial"/>
              <a:buChar char="•"/>
            </a:pPr>
            <a:r>
              <a:rPr lang="en-US" b="true" sz="3112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Average </a:t>
            </a:r>
            <a:r>
              <a:rPr lang="en-US" b="true" sz="3112">
                <a:solidFill>
                  <a:srgbClr val="03E4E4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lap time</a:t>
            </a:r>
            <a:r>
              <a:rPr lang="en-US" b="true" sz="3112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 (ms)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610645" y="1384136"/>
            <a:ext cx="6110367" cy="4799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72091" indent="-336045" lvl="1">
              <a:lnSpc>
                <a:spcPts val="3766"/>
              </a:lnSpc>
              <a:buFont typeface="Arial"/>
              <a:buChar char="•"/>
            </a:pPr>
            <a:r>
              <a:rPr lang="en-US" b="true" sz="3112">
                <a:solidFill>
                  <a:srgbClr val="03E4E4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Fastest lap </a:t>
            </a:r>
            <a:r>
              <a:rPr lang="en-US" b="true" sz="3112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time (ms)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610645" y="5721755"/>
            <a:ext cx="6110367" cy="4799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72091" indent="-336045" lvl="1">
              <a:lnSpc>
                <a:spcPts val="3766"/>
              </a:lnSpc>
              <a:buFont typeface="Arial"/>
              <a:buChar char="•"/>
            </a:pPr>
            <a:r>
              <a:rPr lang="en-US" b="true" sz="3112">
                <a:solidFill>
                  <a:srgbClr val="03E4E4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Starting grid </a:t>
            </a:r>
            <a:r>
              <a:rPr lang="en-US" b="true" sz="3112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positions</a:t>
            </a:r>
          </a:p>
        </p:txBody>
      </p: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77" r="0" b="-927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312982" y="-4258538"/>
            <a:ext cx="9938473" cy="7581384"/>
          </a:xfrm>
          <a:custGeom>
            <a:avLst/>
            <a:gdLst/>
            <a:ahLst/>
            <a:cxnLst/>
            <a:rect r="r" b="b" t="t" l="l"/>
            <a:pathLst>
              <a:path h="7581384" w="9938473">
                <a:moveTo>
                  <a:pt x="0" y="0"/>
                </a:moveTo>
                <a:lnTo>
                  <a:pt x="9938474" y="0"/>
                </a:lnTo>
                <a:lnTo>
                  <a:pt x="9938474" y="7581384"/>
                </a:lnTo>
                <a:lnTo>
                  <a:pt x="0" y="75813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26361" y="394862"/>
            <a:ext cx="15369379" cy="6868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174"/>
              </a:lnSpc>
              <a:spcBef>
                <a:spcPct val="0"/>
              </a:spcBef>
            </a:pPr>
            <a:r>
              <a:rPr lang="en-US" b="true" sz="5174">
                <a:solidFill>
                  <a:srgbClr val="000000"/>
                </a:solidFill>
                <a:latin typeface="HK Modular"/>
                <a:ea typeface="HK Modular"/>
                <a:cs typeface="HK Modular"/>
                <a:sym typeface="HK Modular"/>
              </a:rPr>
              <a:t>UNI-VARIATE CLASSIFICATION</a:t>
            </a:r>
          </a:p>
        </p:txBody>
      </p:sp>
      <p:graphicFrame>
        <p:nvGraphicFramePr>
          <p:cNvPr name="Table 5" id="5"/>
          <p:cNvGraphicFramePr>
            <a:graphicFrameLocks noGrp="true"/>
          </p:cNvGraphicFramePr>
          <p:nvPr/>
        </p:nvGraphicFramePr>
        <p:xfrm>
          <a:off x="772762" y="1414175"/>
          <a:ext cx="13326472" cy="8594323"/>
        </p:xfrm>
        <a:graphic>
          <a:graphicData uri="http://schemas.openxmlformats.org/drawingml/2006/table">
            <a:tbl>
              <a:tblPr/>
              <a:tblGrid>
                <a:gridCol w="3565682"/>
                <a:gridCol w="4780495"/>
                <a:gridCol w="4980296"/>
              </a:tblGrid>
              <a:tr h="133545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19"/>
                        </a:lnSpc>
                        <a:defRPr/>
                      </a:pPr>
                      <a:endParaRPr lang="en-US" sz="1100"/>
                    </a:p>
                  </a:txBody>
                  <a:tcPr marL="183032" marR="183032" marT="183032" marB="183032" anchor="ctr">
                    <a:lnL cmpd="sng" algn="ctr" cap="flat" w="9818">
                      <a:solidFill>
                        <a:srgbClr val="BCB3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818">
                      <a:solidFill>
                        <a:srgbClr val="BCB3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818">
                      <a:solidFill>
                        <a:srgbClr val="BCB3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818">
                      <a:solidFill>
                        <a:srgbClr val="BCB3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3E4E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79"/>
                        </a:lnSpc>
                        <a:defRPr/>
                      </a:pPr>
                      <a:r>
                        <a:rPr lang="en-US" b="true" sz="1699">
                          <a:solidFill>
                            <a:srgbClr val="000000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CLASSIFICATION ACCURACY/ TRAIN</a:t>
                      </a:r>
                      <a:endParaRPr lang="en-US" sz="1100"/>
                    </a:p>
                  </a:txBody>
                  <a:tcPr marL="183032" marR="183032" marT="183032" marB="183032" anchor="ctr">
                    <a:lnL cmpd="sng" algn="ctr" cap="flat" w="9818">
                      <a:solidFill>
                        <a:srgbClr val="BCB3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818">
                      <a:solidFill>
                        <a:srgbClr val="BCB3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818">
                      <a:solidFill>
                        <a:srgbClr val="BCB3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818">
                      <a:solidFill>
                        <a:srgbClr val="BCB3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3E4E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79"/>
                        </a:lnSpc>
                        <a:defRPr/>
                      </a:pPr>
                      <a:r>
                        <a:rPr lang="en-US" b="true" sz="1699">
                          <a:solidFill>
                            <a:srgbClr val="000000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CLASSIFICATION ACCURACY/ TEST</a:t>
                      </a:r>
                      <a:endParaRPr lang="en-US" sz="1100"/>
                    </a:p>
                  </a:txBody>
                  <a:tcPr marL="183032" marR="183032" marT="183032" marB="183032" anchor="ctr">
                    <a:lnL cmpd="sng" algn="ctr" cap="flat" w="9818">
                      <a:solidFill>
                        <a:srgbClr val="BCB3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818">
                      <a:solidFill>
                        <a:srgbClr val="BCB3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818">
                      <a:solidFill>
                        <a:srgbClr val="BCB3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818">
                      <a:solidFill>
                        <a:srgbClr val="BCB3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3E4E4"/>
                    </a:solidFill>
                  </a:tcPr>
                </a:tc>
              </a:tr>
              <a:tr h="175007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r>
                        <a:rPr lang="en-US" b="true" sz="1700">
                          <a:solidFill>
                            <a:srgbClr val="000000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AVERAGE LAP TIME (MS)</a:t>
                      </a:r>
                      <a:endParaRPr lang="en-US" sz="1100"/>
                    </a:p>
                  </a:txBody>
                  <a:tcPr marL="183032" marR="183032" marT="183032" marB="183032" anchor="ctr">
                    <a:lnL cmpd="sng" algn="ctr" cap="flat" w="9818">
                      <a:solidFill>
                        <a:srgbClr val="BCB3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818">
                      <a:solidFill>
                        <a:srgbClr val="BCB3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818">
                      <a:solidFill>
                        <a:srgbClr val="BCB3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818">
                      <a:solidFill>
                        <a:srgbClr val="BCB3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D50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b="true" sz="2000">
                          <a:solidFill>
                            <a:srgbClr val="000000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0.7773584905660378</a:t>
                      </a:r>
                      <a:endParaRPr lang="en-US" sz="1100"/>
                    </a:p>
                  </a:txBody>
                  <a:tcPr marL="183032" marR="183032" marT="183032" marB="183032" anchor="ctr">
                    <a:lnL cmpd="sng" algn="ctr" cap="flat" w="9818">
                      <a:solidFill>
                        <a:srgbClr val="BCB3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818">
                      <a:solidFill>
                        <a:srgbClr val="BCB3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818">
                      <a:solidFill>
                        <a:srgbClr val="BCB3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818">
                      <a:solidFill>
                        <a:srgbClr val="BCB3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D50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b="true" sz="2000">
                          <a:solidFill>
                            <a:srgbClr val="000000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0.7191011235955056</a:t>
                      </a:r>
                      <a:endParaRPr lang="en-US" sz="1100"/>
                    </a:p>
                  </a:txBody>
                  <a:tcPr marL="183032" marR="183032" marT="183032" marB="183032" anchor="ctr">
                    <a:lnL cmpd="sng" algn="ctr" cap="flat" w="9818">
                      <a:solidFill>
                        <a:srgbClr val="BCB3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818">
                      <a:solidFill>
                        <a:srgbClr val="BCB3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818">
                      <a:solidFill>
                        <a:srgbClr val="BCB3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818">
                      <a:solidFill>
                        <a:srgbClr val="BCB3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D502"/>
                    </a:solidFill>
                  </a:tcPr>
                </a:tc>
              </a:tr>
              <a:tr h="178583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r>
                        <a:rPr lang="en-US" b="true" sz="1700">
                          <a:solidFill>
                            <a:srgbClr val="000000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AVERAGE PITSTOP TIME (S)</a:t>
                      </a:r>
                      <a:endParaRPr lang="en-US" sz="1100"/>
                    </a:p>
                  </a:txBody>
                  <a:tcPr marL="183032" marR="183032" marT="183032" marB="183032" anchor="ctr">
                    <a:lnL cmpd="sng" algn="ctr" cap="flat" w="9818">
                      <a:solidFill>
                        <a:srgbClr val="BCB3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818">
                      <a:solidFill>
                        <a:srgbClr val="BCB3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818">
                      <a:solidFill>
                        <a:srgbClr val="BCB3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818">
                      <a:solidFill>
                        <a:srgbClr val="BCB3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3E4E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b="true" sz="2000">
                          <a:solidFill>
                            <a:srgbClr val="000000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 0.7849056603773585</a:t>
                      </a:r>
                      <a:endParaRPr lang="en-US" sz="1100"/>
                    </a:p>
                  </a:txBody>
                  <a:tcPr marL="183032" marR="183032" marT="183032" marB="183032" anchor="ctr">
                    <a:lnL cmpd="sng" algn="ctr" cap="flat" w="9818">
                      <a:solidFill>
                        <a:srgbClr val="BCB3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818">
                      <a:solidFill>
                        <a:srgbClr val="BCB3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818">
                      <a:solidFill>
                        <a:srgbClr val="BCB3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818">
                      <a:solidFill>
                        <a:srgbClr val="BCB3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3E4E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b="true" sz="2000">
                          <a:solidFill>
                            <a:srgbClr val="000000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0.7078651685393258</a:t>
                      </a:r>
                      <a:endParaRPr lang="en-US" sz="1100"/>
                    </a:p>
                  </a:txBody>
                  <a:tcPr marL="183032" marR="183032" marT="183032" marB="183032" anchor="ctr">
                    <a:lnL cmpd="sng" algn="ctr" cap="flat" w="9818">
                      <a:solidFill>
                        <a:srgbClr val="BCB3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818">
                      <a:solidFill>
                        <a:srgbClr val="BCB3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818">
                      <a:solidFill>
                        <a:srgbClr val="BCB3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818">
                      <a:solidFill>
                        <a:srgbClr val="BCB3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3E4E4"/>
                    </a:solidFill>
                  </a:tcPr>
                </a:tc>
              </a:tr>
              <a:tr h="188669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r>
                        <a:rPr lang="en-US" b="true" sz="1700">
                          <a:solidFill>
                            <a:srgbClr val="000000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FASTEST LAP TIME (MS)</a:t>
                      </a:r>
                      <a:endParaRPr lang="en-US" sz="1100"/>
                    </a:p>
                  </a:txBody>
                  <a:tcPr marL="183032" marR="183032" marT="183032" marB="183032" anchor="ctr">
                    <a:lnL cmpd="sng" algn="ctr" cap="flat" w="9818">
                      <a:solidFill>
                        <a:srgbClr val="BCB3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818">
                      <a:solidFill>
                        <a:srgbClr val="BCB3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818">
                      <a:solidFill>
                        <a:srgbClr val="BCB3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818">
                      <a:solidFill>
                        <a:srgbClr val="BCB3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D50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b="true" sz="2000">
                          <a:solidFill>
                            <a:srgbClr val="000000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0.7660377358490567</a:t>
                      </a:r>
                      <a:endParaRPr lang="en-US" sz="1100"/>
                    </a:p>
                  </a:txBody>
                  <a:tcPr marL="183032" marR="183032" marT="183032" marB="183032" anchor="ctr">
                    <a:lnL cmpd="sng" algn="ctr" cap="flat" w="9818">
                      <a:solidFill>
                        <a:srgbClr val="BCB3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818">
                      <a:solidFill>
                        <a:srgbClr val="BCB3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818">
                      <a:solidFill>
                        <a:srgbClr val="BCB3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818">
                      <a:solidFill>
                        <a:srgbClr val="BCB3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D50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b="true" sz="2000">
                          <a:solidFill>
                            <a:srgbClr val="000000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0.7078651685393258</a:t>
                      </a:r>
                      <a:endParaRPr lang="en-US" sz="1100"/>
                    </a:p>
                  </a:txBody>
                  <a:tcPr marL="183032" marR="183032" marT="183032" marB="183032" anchor="ctr">
                    <a:lnL cmpd="sng" algn="ctr" cap="flat" w="9818">
                      <a:solidFill>
                        <a:srgbClr val="BCB3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818">
                      <a:solidFill>
                        <a:srgbClr val="BCB3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818">
                      <a:solidFill>
                        <a:srgbClr val="BCB3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818">
                      <a:solidFill>
                        <a:srgbClr val="BCB3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D502"/>
                    </a:solidFill>
                  </a:tcPr>
                </a:tc>
              </a:tr>
              <a:tr h="183626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r>
                        <a:rPr lang="en-US" b="true" sz="1700">
                          <a:solidFill>
                            <a:srgbClr val="000000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STARTING GRID POSITION</a:t>
                      </a:r>
                      <a:endParaRPr lang="en-US" sz="1100"/>
                    </a:p>
                  </a:txBody>
                  <a:tcPr marL="183032" marR="183032" marT="183032" marB="183032" anchor="ctr">
                    <a:lnL cmpd="sng" algn="ctr" cap="flat" w="9818">
                      <a:solidFill>
                        <a:srgbClr val="BCB3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818">
                      <a:solidFill>
                        <a:srgbClr val="BCB3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818">
                      <a:solidFill>
                        <a:srgbClr val="BCB3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818">
                      <a:solidFill>
                        <a:srgbClr val="BCB3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3E4E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b="true" sz="2000">
                          <a:solidFill>
                            <a:srgbClr val="000000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0.8415094339622642</a:t>
                      </a:r>
                      <a:endParaRPr lang="en-US" sz="1100"/>
                    </a:p>
                  </a:txBody>
                  <a:tcPr marL="183032" marR="183032" marT="183032" marB="183032" anchor="ctr">
                    <a:lnL cmpd="sng" algn="ctr" cap="flat" w="9818">
                      <a:solidFill>
                        <a:srgbClr val="BCB3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818">
                      <a:solidFill>
                        <a:srgbClr val="BCB3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818">
                      <a:solidFill>
                        <a:srgbClr val="BCB3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818">
                      <a:solidFill>
                        <a:srgbClr val="BCB3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3E4E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b="true" sz="2000">
                          <a:solidFill>
                            <a:srgbClr val="000000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0.8202247191011236</a:t>
                      </a:r>
                      <a:endParaRPr lang="en-US" sz="1100"/>
                    </a:p>
                  </a:txBody>
                  <a:tcPr marL="183032" marR="183032" marT="183032" marB="183032" anchor="ctr">
                    <a:lnL cmpd="sng" algn="ctr" cap="flat" w="9818">
                      <a:solidFill>
                        <a:srgbClr val="BCB3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818">
                      <a:solidFill>
                        <a:srgbClr val="BCB3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818">
                      <a:solidFill>
                        <a:srgbClr val="BCB3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818">
                      <a:solidFill>
                        <a:srgbClr val="BCB3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3E4E4"/>
                    </a:solidFill>
                  </a:tcPr>
                </a:tc>
              </a:tr>
            </a:tbl>
          </a:graphicData>
        </a:graphic>
      </p:graphicFrame>
      <p:sp>
        <p:nvSpPr>
          <p:cNvPr name="TextBox 6" id="6"/>
          <p:cNvSpPr txBox="true"/>
          <p:nvPr/>
        </p:nvSpPr>
        <p:spPr>
          <a:xfrm rot="0">
            <a:off x="14195299" y="4783552"/>
            <a:ext cx="4026026" cy="12773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13"/>
              </a:lnSpc>
              <a:spcBef>
                <a:spcPct val="0"/>
              </a:spcBef>
            </a:pPr>
            <a:r>
              <a:rPr lang="en-US" b="true" sz="4913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Tree </a:t>
            </a:r>
            <a:r>
              <a:rPr lang="en-US" b="true" sz="4913">
                <a:solidFill>
                  <a:srgbClr val="FED502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depth 5</a:t>
            </a:r>
          </a:p>
        </p:txBody>
      </p: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77" r="0" b="-927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318763" y="-4292118"/>
            <a:ext cx="9938473" cy="7581384"/>
          </a:xfrm>
          <a:custGeom>
            <a:avLst/>
            <a:gdLst/>
            <a:ahLst/>
            <a:cxnLst/>
            <a:rect r="r" b="b" t="t" l="l"/>
            <a:pathLst>
              <a:path h="7581384" w="9938473">
                <a:moveTo>
                  <a:pt x="0" y="0"/>
                </a:moveTo>
                <a:lnTo>
                  <a:pt x="9938474" y="0"/>
                </a:lnTo>
                <a:lnTo>
                  <a:pt x="9938474" y="7581385"/>
                </a:lnTo>
                <a:lnTo>
                  <a:pt x="0" y="758138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56632" y="1398916"/>
            <a:ext cx="8487368" cy="3125988"/>
          </a:xfrm>
          <a:custGeom>
            <a:avLst/>
            <a:gdLst/>
            <a:ahLst/>
            <a:cxnLst/>
            <a:rect r="r" b="b" t="t" l="l"/>
            <a:pathLst>
              <a:path h="3125988" w="8487368">
                <a:moveTo>
                  <a:pt x="0" y="0"/>
                </a:moveTo>
                <a:lnTo>
                  <a:pt x="8487368" y="0"/>
                </a:lnTo>
                <a:lnTo>
                  <a:pt x="8487368" y="3125987"/>
                </a:lnTo>
                <a:lnTo>
                  <a:pt x="0" y="312598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56632" y="4644428"/>
            <a:ext cx="8487368" cy="5534216"/>
          </a:xfrm>
          <a:custGeom>
            <a:avLst/>
            <a:gdLst/>
            <a:ahLst/>
            <a:cxnLst/>
            <a:rect r="r" b="b" t="t" l="l"/>
            <a:pathLst>
              <a:path h="5534216" w="8487368">
                <a:moveTo>
                  <a:pt x="0" y="0"/>
                </a:moveTo>
                <a:lnTo>
                  <a:pt x="8487368" y="0"/>
                </a:lnTo>
                <a:lnTo>
                  <a:pt x="8487368" y="5534217"/>
                </a:lnTo>
                <a:lnTo>
                  <a:pt x="0" y="553421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26361" y="394862"/>
            <a:ext cx="16755858" cy="6868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174"/>
              </a:lnSpc>
              <a:spcBef>
                <a:spcPct val="0"/>
              </a:spcBef>
            </a:pPr>
            <a:r>
              <a:rPr lang="en-US" b="true" sz="5174">
                <a:solidFill>
                  <a:srgbClr val="000000"/>
                </a:solidFill>
                <a:latin typeface="HK Modular"/>
                <a:ea typeface="HK Modular"/>
                <a:cs typeface="HK Modular"/>
                <a:sym typeface="HK Modular"/>
              </a:rPr>
              <a:t>MULTI-VARIATE CLASSIFICATION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522567" y="3000009"/>
            <a:ext cx="7592392" cy="58187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10"/>
              </a:lnSpc>
            </a:pPr>
            <a:r>
              <a:rPr lang="en-US" sz="2210" b="true">
                <a:solidFill>
                  <a:srgbClr val="ED155D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  </a:t>
            </a:r>
            <a:r>
              <a:rPr lang="en-US" sz="2210" b="true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 Train Dataset</a:t>
            </a:r>
          </a:p>
          <a:p>
            <a:pPr algn="ctr">
              <a:lnSpc>
                <a:spcPts val="2210"/>
              </a:lnSpc>
            </a:pPr>
            <a:r>
              <a:rPr lang="en-US" sz="2210" b="true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Classification Accuracy  : 0.9509433962264151</a:t>
            </a:r>
          </a:p>
          <a:p>
            <a:pPr algn="ctr">
              <a:lnSpc>
                <a:spcPts val="2210"/>
              </a:lnSpc>
            </a:pPr>
          </a:p>
          <a:p>
            <a:pPr algn="ctr">
              <a:lnSpc>
                <a:spcPts val="2210"/>
              </a:lnSpc>
            </a:pPr>
            <a:r>
              <a:rPr lang="en-US" sz="2210" b="true">
                <a:solidFill>
                  <a:srgbClr val="ED155D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   Test Dataset</a:t>
            </a:r>
          </a:p>
          <a:p>
            <a:pPr algn="ctr">
              <a:lnSpc>
                <a:spcPts val="2210"/>
              </a:lnSpc>
            </a:pPr>
            <a:r>
              <a:rPr lang="en-US" sz="2210" b="true">
                <a:solidFill>
                  <a:srgbClr val="ED155D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Classification Accuracy  : 0.9213483146067416</a:t>
            </a:r>
          </a:p>
          <a:p>
            <a:pPr algn="ctr">
              <a:lnSpc>
                <a:spcPts val="2210"/>
              </a:lnSpc>
            </a:pPr>
          </a:p>
          <a:p>
            <a:pPr algn="ctr">
              <a:lnSpc>
                <a:spcPts val="2210"/>
              </a:lnSpc>
            </a:pPr>
          </a:p>
          <a:p>
            <a:pPr algn="ctr">
              <a:lnSpc>
                <a:spcPts val="2210"/>
              </a:lnSpc>
            </a:pPr>
            <a:r>
              <a:rPr lang="en-US" sz="2210" b="true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   Train Dataset</a:t>
            </a:r>
          </a:p>
          <a:p>
            <a:pPr algn="ctr">
              <a:lnSpc>
                <a:spcPts val="2210"/>
              </a:lnSpc>
            </a:pPr>
            <a:r>
              <a:rPr lang="en-US" sz="2210" b="true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True Positive Rate  : 0.9541984732824428</a:t>
            </a:r>
          </a:p>
          <a:p>
            <a:pPr algn="ctr">
              <a:lnSpc>
                <a:spcPts val="2210"/>
              </a:lnSpc>
            </a:pPr>
          </a:p>
          <a:p>
            <a:pPr algn="ctr">
              <a:lnSpc>
                <a:spcPts val="2210"/>
              </a:lnSpc>
            </a:pPr>
            <a:r>
              <a:rPr lang="en-US" sz="2210" b="true">
                <a:solidFill>
                  <a:srgbClr val="ED155D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   Test Dataset</a:t>
            </a:r>
          </a:p>
          <a:p>
            <a:pPr algn="ctr">
              <a:lnSpc>
                <a:spcPts val="2210"/>
              </a:lnSpc>
            </a:pPr>
            <a:r>
              <a:rPr lang="en-US" sz="2210" b="true">
                <a:solidFill>
                  <a:srgbClr val="ED155D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True Positive Rate  :  0.9565217391304348</a:t>
            </a:r>
          </a:p>
          <a:p>
            <a:pPr algn="ctr">
              <a:lnSpc>
                <a:spcPts val="2210"/>
              </a:lnSpc>
            </a:pPr>
          </a:p>
          <a:p>
            <a:pPr algn="ctr">
              <a:lnSpc>
                <a:spcPts val="2210"/>
              </a:lnSpc>
            </a:pPr>
          </a:p>
          <a:p>
            <a:pPr algn="ctr">
              <a:lnSpc>
                <a:spcPts val="2210"/>
              </a:lnSpc>
            </a:pPr>
            <a:r>
              <a:rPr lang="en-US" sz="2210" b="true">
                <a:solidFill>
                  <a:srgbClr val="ED155D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   </a:t>
            </a:r>
            <a:r>
              <a:rPr lang="en-US" sz="2210" b="true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Train Dataset</a:t>
            </a:r>
          </a:p>
          <a:p>
            <a:pPr algn="ctr">
              <a:lnSpc>
                <a:spcPts val="2210"/>
              </a:lnSpc>
            </a:pPr>
            <a:r>
              <a:rPr lang="en-US" sz="2210" b="true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True Negative Rate  : 0.9477611940298507</a:t>
            </a:r>
          </a:p>
          <a:p>
            <a:pPr algn="ctr">
              <a:lnSpc>
                <a:spcPts val="2210"/>
              </a:lnSpc>
            </a:pPr>
          </a:p>
          <a:p>
            <a:pPr algn="ctr">
              <a:lnSpc>
                <a:spcPts val="2210"/>
              </a:lnSpc>
            </a:pPr>
          </a:p>
          <a:p>
            <a:pPr algn="ctr">
              <a:lnSpc>
                <a:spcPts val="2210"/>
              </a:lnSpc>
            </a:pPr>
            <a:r>
              <a:rPr lang="en-US" sz="2210" b="true">
                <a:solidFill>
                  <a:srgbClr val="ED155D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   Test Dataset</a:t>
            </a:r>
          </a:p>
          <a:p>
            <a:pPr algn="ctr">
              <a:lnSpc>
                <a:spcPts val="2210"/>
              </a:lnSpc>
            </a:pPr>
            <a:r>
              <a:rPr lang="en-US" sz="2210" b="true">
                <a:solidFill>
                  <a:srgbClr val="ED155D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True Negative Rate  : 0.8837209302325582</a:t>
            </a:r>
          </a:p>
          <a:p>
            <a:pPr algn="ctr">
              <a:lnSpc>
                <a:spcPts val="221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111" r="0" b="-711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92482" y="818027"/>
            <a:ext cx="15703036" cy="8650945"/>
          </a:xfrm>
          <a:custGeom>
            <a:avLst/>
            <a:gdLst/>
            <a:ahLst/>
            <a:cxnLst/>
            <a:rect r="r" b="b" t="t" l="l"/>
            <a:pathLst>
              <a:path h="8650945" w="15703036">
                <a:moveTo>
                  <a:pt x="0" y="0"/>
                </a:moveTo>
                <a:lnTo>
                  <a:pt x="15703036" y="0"/>
                </a:lnTo>
                <a:lnTo>
                  <a:pt x="15703036" y="8650946"/>
                </a:lnTo>
                <a:lnTo>
                  <a:pt x="0" y="865094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4" id="4"/>
          <p:cNvSpPr txBox="true"/>
          <p:nvPr/>
        </p:nvSpPr>
        <p:spPr>
          <a:xfrm rot="0">
            <a:off x="3394697" y="3175250"/>
            <a:ext cx="11498607" cy="23925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06"/>
              </a:lnSpc>
            </a:pPr>
            <a:r>
              <a:rPr lang="en-US" b="true" sz="9206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MACHINE LEARNING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2793938" y="5865960"/>
            <a:ext cx="12700124" cy="2665730"/>
            <a:chOff x="0" y="0"/>
            <a:chExt cx="16933498" cy="3554307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1115204" y="-95250"/>
              <a:ext cx="13806071" cy="364955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419"/>
                </a:lnSpc>
              </a:pPr>
              <a:r>
                <a:rPr lang="en-US" b="true" sz="5299" spc="731">
                  <a:solidFill>
                    <a:srgbClr val="FFFFFF"/>
                  </a:solidFill>
                  <a:latin typeface="Space Mono Bold"/>
                  <a:ea typeface="Space Mono Bold"/>
                  <a:cs typeface="Space Mono Bold"/>
                  <a:sym typeface="Space Mono Bold"/>
                </a:rPr>
                <a:t>SUPPORT VECTOR MACHINE &amp; LOGISTIC REGRESSION</a:t>
              </a:r>
            </a:p>
          </p:txBody>
        </p:sp>
        <p:sp>
          <p:nvSpPr>
            <p:cNvPr name="AutoShape 7" id="7"/>
            <p:cNvSpPr/>
            <p:nvPr/>
          </p:nvSpPr>
          <p:spPr>
            <a:xfrm flipV="true">
              <a:off x="0" y="1078653"/>
              <a:ext cx="2230407" cy="0"/>
            </a:xfrm>
            <a:prstGeom prst="line">
              <a:avLst/>
            </a:prstGeom>
            <a:ln cap="flat" w="1524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8" id="8"/>
            <p:cNvSpPr/>
            <p:nvPr/>
          </p:nvSpPr>
          <p:spPr>
            <a:xfrm flipV="true">
              <a:off x="14703091" y="1154853"/>
              <a:ext cx="2230407" cy="0"/>
            </a:xfrm>
            <a:prstGeom prst="line">
              <a:avLst/>
            </a:prstGeom>
            <a:ln cap="flat" w="1524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</p:grpSp>
    </p:spTree>
  </p:cSld>
  <p:clrMapOvr>
    <a:masterClrMapping/>
  </p:clrMapOvr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77" r="0" b="-9277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597687" y="331186"/>
            <a:ext cx="17092625" cy="9624627"/>
          </a:xfrm>
          <a:custGeom>
            <a:avLst/>
            <a:gdLst/>
            <a:ahLst/>
            <a:cxnLst/>
            <a:rect r="r" b="b" t="t" l="l"/>
            <a:pathLst>
              <a:path h="9624627" w="17092625">
                <a:moveTo>
                  <a:pt x="17092626" y="0"/>
                </a:moveTo>
                <a:lnTo>
                  <a:pt x="0" y="0"/>
                </a:lnTo>
                <a:lnTo>
                  <a:pt x="0" y="9624628"/>
                </a:lnTo>
                <a:lnTo>
                  <a:pt x="17092626" y="9624628"/>
                </a:lnTo>
                <a:lnTo>
                  <a:pt x="17092626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aphicFrame>
        <p:nvGraphicFramePr>
          <p:cNvPr name="Table 4" id="4"/>
          <p:cNvGraphicFramePr>
            <a:graphicFrameLocks noGrp="true"/>
          </p:cNvGraphicFramePr>
          <p:nvPr/>
        </p:nvGraphicFramePr>
        <p:xfrm>
          <a:off x="411593" y="1440985"/>
          <a:ext cx="10457395" cy="8609178"/>
        </p:xfrm>
        <a:graphic>
          <a:graphicData uri="http://schemas.openxmlformats.org/drawingml/2006/table">
            <a:tbl>
              <a:tblPr/>
              <a:tblGrid>
                <a:gridCol w="2643126"/>
                <a:gridCol w="3811087"/>
                <a:gridCol w="4003182"/>
              </a:tblGrid>
              <a:tr h="172702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19"/>
                        </a:lnSpc>
                        <a:defRPr/>
                      </a:pPr>
                      <a:endParaRPr lang="en-US" sz="1100"/>
                    </a:p>
                  </a:txBody>
                  <a:tcPr marL="183032" marR="183032" marT="183032" marB="183032" anchor="ctr">
                    <a:lnL cmpd="sng" algn="ctr" cap="flat" w="9818">
                      <a:solidFill>
                        <a:srgbClr val="BCB3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818">
                      <a:solidFill>
                        <a:srgbClr val="BCB3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818">
                      <a:solidFill>
                        <a:srgbClr val="BCB3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818">
                      <a:solidFill>
                        <a:srgbClr val="BCB3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79"/>
                        </a:lnSpc>
                        <a:defRPr/>
                      </a:pPr>
                      <a:r>
                        <a:rPr lang="en-US" b="true" sz="1699">
                          <a:solidFill>
                            <a:srgbClr val="000000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CLASSIFICATION ACCURACY/ TRAIN</a:t>
                      </a:r>
                      <a:endParaRPr lang="en-US" sz="1100"/>
                    </a:p>
                  </a:txBody>
                  <a:tcPr marL="183032" marR="183032" marT="183032" marB="183032" anchor="ctr">
                    <a:lnL cmpd="sng" algn="ctr" cap="flat" w="9818">
                      <a:solidFill>
                        <a:srgbClr val="BCB3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818">
                      <a:solidFill>
                        <a:srgbClr val="BCB3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818">
                      <a:solidFill>
                        <a:srgbClr val="BCB3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818">
                      <a:solidFill>
                        <a:srgbClr val="BCB3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79"/>
                        </a:lnSpc>
                        <a:defRPr/>
                      </a:pPr>
                      <a:r>
                        <a:rPr lang="en-US" b="true" sz="1699">
                          <a:solidFill>
                            <a:srgbClr val="000000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CLASSIFICATION ACCURACY/ TEST</a:t>
                      </a:r>
                      <a:endParaRPr lang="en-US" sz="1100"/>
                    </a:p>
                  </a:txBody>
                  <a:tcPr marL="183032" marR="183032" marT="183032" marB="183032" anchor="ctr">
                    <a:lnL cmpd="sng" algn="ctr" cap="flat" w="9818">
                      <a:solidFill>
                        <a:srgbClr val="BCB3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818">
                      <a:solidFill>
                        <a:srgbClr val="BCB3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818">
                      <a:solidFill>
                        <a:srgbClr val="BCB3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818">
                      <a:solidFill>
                        <a:srgbClr val="BCB3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26322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r>
                        <a:rPr lang="en-US" b="true" sz="1700">
                          <a:solidFill>
                            <a:srgbClr val="000000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SUPPORT VECTOR MACHINE (SVM)</a:t>
                      </a:r>
                      <a:endParaRPr lang="en-US" sz="1100"/>
                    </a:p>
                  </a:txBody>
                  <a:tcPr marL="183032" marR="183032" marT="183032" marB="183032" anchor="ctr">
                    <a:lnL cmpd="sng" algn="ctr" cap="flat" w="9818">
                      <a:solidFill>
                        <a:srgbClr val="BCB3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818">
                      <a:solidFill>
                        <a:srgbClr val="BCB3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818">
                      <a:solidFill>
                        <a:srgbClr val="BCB3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818">
                      <a:solidFill>
                        <a:srgbClr val="BCB3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b="true" sz="2000">
                          <a:solidFill>
                            <a:srgbClr val="000000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0.630188679245283</a:t>
                      </a:r>
                      <a:endParaRPr lang="en-US" sz="1100"/>
                    </a:p>
                  </a:txBody>
                  <a:tcPr marL="183032" marR="183032" marT="183032" marB="183032" anchor="ctr">
                    <a:lnL cmpd="sng" algn="ctr" cap="flat" w="9818">
                      <a:solidFill>
                        <a:srgbClr val="BCB3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818">
                      <a:solidFill>
                        <a:srgbClr val="BCB3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818">
                      <a:solidFill>
                        <a:srgbClr val="BCB3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818">
                      <a:solidFill>
                        <a:srgbClr val="BCB3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b="true" sz="2000">
                          <a:solidFill>
                            <a:srgbClr val="000000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 0.5955056179775281</a:t>
                      </a:r>
                      <a:endParaRPr lang="en-US" sz="1100"/>
                    </a:p>
                  </a:txBody>
                  <a:tcPr marL="183032" marR="183032" marT="183032" marB="183032" anchor="ctr">
                    <a:lnL cmpd="sng" algn="ctr" cap="flat" w="9818">
                      <a:solidFill>
                        <a:srgbClr val="BCB3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818">
                      <a:solidFill>
                        <a:srgbClr val="BCB3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818">
                      <a:solidFill>
                        <a:srgbClr val="BCB3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818">
                      <a:solidFill>
                        <a:srgbClr val="BCB3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30946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r>
                        <a:rPr lang="en-US" b="true" sz="1700">
                          <a:solidFill>
                            <a:srgbClr val="000000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LOGISTIC REGRESSION</a:t>
                      </a:r>
                      <a:endParaRPr lang="en-US" sz="1100"/>
                    </a:p>
                  </a:txBody>
                  <a:tcPr marL="183032" marR="183032" marT="183032" marB="183032" anchor="ctr">
                    <a:lnL cmpd="sng" algn="ctr" cap="flat" w="9818">
                      <a:solidFill>
                        <a:srgbClr val="BCB3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818">
                      <a:solidFill>
                        <a:srgbClr val="BCB3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818">
                      <a:solidFill>
                        <a:srgbClr val="BCB3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818">
                      <a:solidFill>
                        <a:srgbClr val="BCB3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b="true" sz="2000">
                          <a:solidFill>
                            <a:srgbClr val="000000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0.8377358490566038</a:t>
                      </a:r>
                      <a:endParaRPr lang="en-US" sz="1100"/>
                    </a:p>
                  </a:txBody>
                  <a:tcPr marL="183032" marR="183032" marT="183032" marB="183032" anchor="ctr">
                    <a:lnL cmpd="sng" algn="ctr" cap="flat" w="9818">
                      <a:solidFill>
                        <a:srgbClr val="BCB3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818">
                      <a:solidFill>
                        <a:srgbClr val="BCB3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818">
                      <a:solidFill>
                        <a:srgbClr val="BCB3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818">
                      <a:solidFill>
                        <a:srgbClr val="BCB3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b="true" sz="2000">
                          <a:solidFill>
                            <a:srgbClr val="000000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 0.7865168539325843</a:t>
                      </a:r>
                      <a:endParaRPr lang="en-US" sz="1100"/>
                    </a:p>
                  </a:txBody>
                  <a:tcPr marL="183032" marR="183032" marT="183032" marB="183032" anchor="ctr">
                    <a:lnL cmpd="sng" algn="ctr" cap="flat" w="9818">
                      <a:solidFill>
                        <a:srgbClr val="BCB3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818">
                      <a:solidFill>
                        <a:srgbClr val="BCB3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818">
                      <a:solidFill>
                        <a:srgbClr val="BCB3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818">
                      <a:solidFill>
                        <a:srgbClr val="BCB3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30946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r>
                        <a:rPr lang="en-US" b="true" sz="1700">
                          <a:solidFill>
                            <a:srgbClr val="000000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MULTI-VARIATE CLASSIFICATION TREE</a:t>
                      </a:r>
                      <a:endParaRPr lang="en-US" sz="1100"/>
                    </a:p>
                  </a:txBody>
                  <a:tcPr marL="183032" marR="183032" marT="183032" marB="183032" anchor="ctr">
                    <a:lnL cmpd="sng" algn="ctr" cap="flat" w="9818">
                      <a:solidFill>
                        <a:srgbClr val="BCB3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818">
                      <a:solidFill>
                        <a:srgbClr val="BCB3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818">
                      <a:solidFill>
                        <a:srgbClr val="BCB3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818">
                      <a:solidFill>
                        <a:srgbClr val="BCB3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b="true" sz="2000">
                          <a:solidFill>
                            <a:srgbClr val="000000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0.9509433962264151</a:t>
                      </a:r>
                      <a:endParaRPr lang="en-US" sz="1100"/>
                    </a:p>
                  </a:txBody>
                  <a:tcPr marL="183032" marR="183032" marT="183032" marB="183032" anchor="ctr">
                    <a:lnL cmpd="sng" algn="ctr" cap="flat" w="9818">
                      <a:solidFill>
                        <a:srgbClr val="BCB3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818">
                      <a:solidFill>
                        <a:srgbClr val="BCB3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818">
                      <a:solidFill>
                        <a:srgbClr val="BCB3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818">
                      <a:solidFill>
                        <a:srgbClr val="BCB3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b="true" sz="2000">
                          <a:solidFill>
                            <a:srgbClr val="000000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0.9213483146067416</a:t>
                      </a:r>
                      <a:endParaRPr lang="en-US" sz="1100"/>
                    </a:p>
                  </a:txBody>
                  <a:tcPr marL="183032" marR="183032" marT="183032" marB="183032" anchor="ctr">
                    <a:lnL cmpd="sng" algn="ctr" cap="flat" w="9818">
                      <a:solidFill>
                        <a:srgbClr val="BCB3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818">
                      <a:solidFill>
                        <a:srgbClr val="BCB3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818">
                      <a:solidFill>
                        <a:srgbClr val="BCB3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818">
                      <a:solidFill>
                        <a:srgbClr val="BCB3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name="Freeform 5" id="5"/>
          <p:cNvSpPr/>
          <p:nvPr/>
        </p:nvSpPr>
        <p:spPr>
          <a:xfrm flipH="false" flipV="false" rot="0">
            <a:off x="11026012" y="2497058"/>
            <a:ext cx="7064593" cy="2646442"/>
          </a:xfrm>
          <a:custGeom>
            <a:avLst/>
            <a:gdLst/>
            <a:ahLst/>
            <a:cxnLst/>
            <a:rect r="r" b="b" t="t" l="l"/>
            <a:pathLst>
              <a:path h="2646442" w="7064593">
                <a:moveTo>
                  <a:pt x="0" y="0"/>
                </a:moveTo>
                <a:lnTo>
                  <a:pt x="7064592" y="0"/>
                </a:lnTo>
                <a:lnTo>
                  <a:pt x="7064592" y="2646442"/>
                </a:lnTo>
                <a:lnTo>
                  <a:pt x="0" y="264644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026012" y="6098299"/>
            <a:ext cx="7064593" cy="2601964"/>
          </a:xfrm>
          <a:custGeom>
            <a:avLst/>
            <a:gdLst/>
            <a:ahLst/>
            <a:cxnLst/>
            <a:rect r="r" b="b" t="t" l="l"/>
            <a:pathLst>
              <a:path h="2601964" w="7064593">
                <a:moveTo>
                  <a:pt x="0" y="0"/>
                </a:moveTo>
                <a:lnTo>
                  <a:pt x="7064592" y="0"/>
                </a:lnTo>
                <a:lnTo>
                  <a:pt x="7064592" y="2601965"/>
                </a:lnTo>
                <a:lnTo>
                  <a:pt x="0" y="260196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727435" y="407386"/>
            <a:ext cx="15791779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000"/>
              </a:lnSpc>
              <a:spcBef>
                <a:spcPct val="0"/>
              </a:spcBef>
            </a:pPr>
            <a:r>
              <a:rPr lang="en-US" b="true" sz="5000">
                <a:solidFill>
                  <a:srgbClr val="000000"/>
                </a:solidFill>
                <a:latin typeface="HK Modular"/>
                <a:ea typeface="HK Modular"/>
                <a:cs typeface="HK Modular"/>
                <a:sym typeface="HK Modular"/>
              </a:rPr>
              <a:t>SVM &amp; LOGISTIC REGRESSION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165870" y="1857899"/>
            <a:ext cx="6784876" cy="4799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72091" indent="-336045" lvl="1">
              <a:lnSpc>
                <a:spcPts val="3766"/>
              </a:lnSpc>
              <a:buFont typeface="Arial"/>
              <a:buChar char="•"/>
            </a:pPr>
            <a:r>
              <a:rPr lang="en-US" b="true" sz="3112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Support Vector Machine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165870" y="5376143"/>
            <a:ext cx="6784876" cy="4799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72091" indent="-336045" lvl="1">
              <a:lnSpc>
                <a:spcPts val="3766"/>
              </a:lnSpc>
              <a:buFont typeface="Arial"/>
              <a:buChar char="•"/>
            </a:pPr>
            <a:r>
              <a:rPr lang="en-US" b="true" sz="3112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Logistic Regression</a:t>
            </a:r>
          </a:p>
        </p:txBody>
      </p:sp>
    </p:spTree>
  </p:cSld>
  <p:clrMapOvr>
    <a:masterClrMapping/>
  </p:clrMapOvr>
</p:sld>
</file>

<file path=ppt/slides/slide3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111" r="0" b="-711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92482" y="818027"/>
            <a:ext cx="15703036" cy="8650945"/>
          </a:xfrm>
          <a:custGeom>
            <a:avLst/>
            <a:gdLst/>
            <a:ahLst/>
            <a:cxnLst/>
            <a:rect r="r" b="b" t="t" l="l"/>
            <a:pathLst>
              <a:path h="8650945" w="15703036">
                <a:moveTo>
                  <a:pt x="0" y="0"/>
                </a:moveTo>
                <a:lnTo>
                  <a:pt x="15703036" y="0"/>
                </a:lnTo>
                <a:lnTo>
                  <a:pt x="15703036" y="8650946"/>
                </a:lnTo>
                <a:lnTo>
                  <a:pt x="0" y="865094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4" id="4"/>
          <p:cNvSpPr txBox="true"/>
          <p:nvPr/>
        </p:nvSpPr>
        <p:spPr>
          <a:xfrm rot="0">
            <a:off x="3394697" y="3594995"/>
            <a:ext cx="11498607" cy="23925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06"/>
              </a:lnSpc>
            </a:pPr>
            <a:r>
              <a:rPr lang="en-US" b="true" sz="9206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MACHINE LEARNING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2793938" y="6292325"/>
            <a:ext cx="12700124" cy="798830"/>
            <a:chOff x="0" y="0"/>
            <a:chExt cx="16933498" cy="1065107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1563714" y="-95250"/>
              <a:ext cx="13806071" cy="116035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419"/>
                </a:lnSpc>
              </a:pPr>
              <a:r>
                <a:rPr lang="en-US" b="true" sz="5299" spc="1589">
                  <a:solidFill>
                    <a:srgbClr val="FFFFFF"/>
                  </a:solidFill>
                  <a:latin typeface="Space Mono Bold"/>
                  <a:ea typeface="Space Mono Bold"/>
                  <a:cs typeface="Space Mono Bold"/>
                  <a:sym typeface="Space Mono Bold"/>
                </a:rPr>
                <a:t>RANDOM FOREST</a:t>
              </a:r>
            </a:p>
          </p:txBody>
        </p:sp>
        <p:sp>
          <p:nvSpPr>
            <p:cNvPr name="AutoShape 7" id="7"/>
            <p:cNvSpPr/>
            <p:nvPr/>
          </p:nvSpPr>
          <p:spPr>
            <a:xfrm flipV="true">
              <a:off x="0" y="532553"/>
              <a:ext cx="2230407" cy="0"/>
            </a:xfrm>
            <a:prstGeom prst="line">
              <a:avLst/>
            </a:prstGeom>
            <a:ln cap="flat" w="1524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8" id="8"/>
            <p:cNvSpPr/>
            <p:nvPr/>
          </p:nvSpPr>
          <p:spPr>
            <a:xfrm flipV="true">
              <a:off x="14703091" y="608753"/>
              <a:ext cx="2230407" cy="0"/>
            </a:xfrm>
            <a:prstGeom prst="line">
              <a:avLst/>
            </a:prstGeom>
            <a:ln cap="flat" w="1524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</p:grpSp>
    </p:spTree>
  </p:cSld>
  <p:clrMapOvr>
    <a:masterClrMapping/>
  </p:clrMapOvr>
</p:sld>
</file>

<file path=ppt/slides/slide3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77" r="0" b="-927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4043695" y="5143500"/>
            <a:ext cx="9938473" cy="7581384"/>
          </a:xfrm>
          <a:custGeom>
            <a:avLst/>
            <a:gdLst/>
            <a:ahLst/>
            <a:cxnLst/>
            <a:rect r="r" b="b" t="t" l="l"/>
            <a:pathLst>
              <a:path h="7581384" w="9938473">
                <a:moveTo>
                  <a:pt x="0" y="0"/>
                </a:moveTo>
                <a:lnTo>
                  <a:pt x="9938473" y="0"/>
                </a:lnTo>
                <a:lnTo>
                  <a:pt x="9938473" y="7581384"/>
                </a:lnTo>
                <a:lnTo>
                  <a:pt x="0" y="75813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727435" y="407386"/>
            <a:ext cx="15791779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000"/>
              </a:lnSpc>
              <a:spcBef>
                <a:spcPct val="0"/>
              </a:spcBef>
            </a:pPr>
            <a:r>
              <a:rPr lang="en-US" b="true" sz="5000">
                <a:solidFill>
                  <a:srgbClr val="000000"/>
                </a:solidFill>
                <a:latin typeface="HK Modular"/>
                <a:ea typeface="HK Modular"/>
                <a:cs typeface="HK Modular"/>
                <a:sym typeface="HK Modular"/>
              </a:rPr>
              <a:t>RANDOM FOREST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5676874" y="-761940"/>
            <a:ext cx="3763172" cy="4114800"/>
          </a:xfrm>
          <a:custGeom>
            <a:avLst/>
            <a:gdLst/>
            <a:ahLst/>
            <a:cxnLst/>
            <a:rect r="r" b="b" t="t" l="l"/>
            <a:pathLst>
              <a:path h="4114800" w="3763172">
                <a:moveTo>
                  <a:pt x="0" y="0"/>
                </a:moveTo>
                <a:lnTo>
                  <a:pt x="3763172" y="0"/>
                </a:lnTo>
                <a:lnTo>
                  <a:pt x="376317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422251" y="1767757"/>
            <a:ext cx="4831190" cy="3776127"/>
          </a:xfrm>
          <a:custGeom>
            <a:avLst/>
            <a:gdLst/>
            <a:ahLst/>
            <a:cxnLst/>
            <a:rect r="r" b="b" t="t" l="l"/>
            <a:pathLst>
              <a:path h="3776127" w="4831190">
                <a:moveTo>
                  <a:pt x="0" y="0"/>
                </a:moveTo>
                <a:lnTo>
                  <a:pt x="4831190" y="0"/>
                </a:lnTo>
                <a:lnTo>
                  <a:pt x="4831190" y="3776127"/>
                </a:lnTo>
                <a:lnTo>
                  <a:pt x="0" y="377612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-108649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422251" y="6244549"/>
            <a:ext cx="4831190" cy="3776127"/>
          </a:xfrm>
          <a:custGeom>
            <a:avLst/>
            <a:gdLst/>
            <a:ahLst/>
            <a:cxnLst/>
            <a:rect r="r" b="b" t="t" l="l"/>
            <a:pathLst>
              <a:path h="3776127" w="4831190">
                <a:moveTo>
                  <a:pt x="0" y="0"/>
                </a:moveTo>
                <a:lnTo>
                  <a:pt x="4831190" y="0"/>
                </a:lnTo>
                <a:lnTo>
                  <a:pt x="4831190" y="3776127"/>
                </a:lnTo>
                <a:lnTo>
                  <a:pt x="0" y="377612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08649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090938" y="1285935"/>
            <a:ext cx="5406713" cy="4818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72091" indent="-336045" lvl="1">
              <a:lnSpc>
                <a:spcPts val="3766"/>
              </a:lnSpc>
              <a:buFont typeface="Arial"/>
              <a:buChar char="•"/>
            </a:pPr>
            <a:r>
              <a:rPr lang="en-US" b="true" sz="3112">
                <a:solidFill>
                  <a:srgbClr val="03E4E4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Train </a:t>
            </a:r>
            <a:r>
              <a:rPr lang="en-US" b="true" sz="3112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Data: Depth </a:t>
            </a:r>
            <a:r>
              <a:rPr lang="en-US" b="true" sz="3112">
                <a:solidFill>
                  <a:srgbClr val="03E4E4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5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335148" y="5743909"/>
            <a:ext cx="4918293" cy="4818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72091" indent="-336045" lvl="1">
              <a:lnSpc>
                <a:spcPts val="3766"/>
              </a:lnSpc>
              <a:buFont typeface="Arial"/>
              <a:buChar char="•"/>
            </a:pPr>
            <a:r>
              <a:rPr lang="en-US" b="true" sz="3112">
                <a:solidFill>
                  <a:srgbClr val="03E4E4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Test</a:t>
            </a:r>
            <a:r>
              <a:rPr lang="en-US" b="true" sz="3112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 Data: Depth </a:t>
            </a:r>
            <a:r>
              <a:rPr lang="en-US" b="true" sz="3112">
                <a:solidFill>
                  <a:srgbClr val="03E4E4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5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636992" y="2329599"/>
            <a:ext cx="7461359" cy="59570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07"/>
              </a:lnSpc>
            </a:pPr>
            <a:r>
              <a:rPr lang="en-US" sz="2207" b="true">
                <a:solidFill>
                  <a:srgbClr val="ED155D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   </a:t>
            </a:r>
            <a:r>
              <a:rPr lang="en-US" sz="2207" b="true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Train Dataset</a:t>
            </a:r>
          </a:p>
          <a:p>
            <a:pPr algn="ctr">
              <a:lnSpc>
                <a:spcPts val="2207"/>
              </a:lnSpc>
            </a:pPr>
            <a:r>
              <a:rPr lang="en-US" sz="2207" b="true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Classification Accuracy  : 0.969811320754717</a:t>
            </a:r>
          </a:p>
          <a:p>
            <a:pPr algn="ctr">
              <a:lnSpc>
                <a:spcPts val="2207"/>
              </a:lnSpc>
            </a:pPr>
          </a:p>
          <a:p>
            <a:pPr algn="ctr">
              <a:lnSpc>
                <a:spcPts val="2207"/>
              </a:lnSpc>
            </a:pPr>
            <a:r>
              <a:rPr lang="en-US" sz="2207" b="true">
                <a:solidFill>
                  <a:srgbClr val="ED155D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   </a:t>
            </a:r>
            <a:r>
              <a:rPr lang="en-US" sz="2207" b="true">
                <a:solidFill>
                  <a:srgbClr val="03E4E4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Test Dataset</a:t>
            </a:r>
          </a:p>
          <a:p>
            <a:pPr algn="ctr">
              <a:lnSpc>
                <a:spcPts val="2207"/>
              </a:lnSpc>
            </a:pPr>
            <a:r>
              <a:rPr lang="en-US" sz="2207" b="true">
                <a:solidFill>
                  <a:srgbClr val="03E4E4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Classification Accuracy  : 0.9438202247191011</a:t>
            </a:r>
          </a:p>
          <a:p>
            <a:pPr algn="ctr">
              <a:lnSpc>
                <a:spcPts val="2207"/>
              </a:lnSpc>
            </a:pPr>
          </a:p>
          <a:p>
            <a:pPr algn="ctr">
              <a:lnSpc>
                <a:spcPts val="2207"/>
              </a:lnSpc>
            </a:pPr>
          </a:p>
          <a:p>
            <a:pPr algn="ctr">
              <a:lnSpc>
                <a:spcPts val="2207"/>
              </a:lnSpc>
            </a:pPr>
          </a:p>
          <a:p>
            <a:pPr algn="ctr">
              <a:lnSpc>
                <a:spcPts val="2207"/>
              </a:lnSpc>
            </a:pPr>
            <a:r>
              <a:rPr lang="en-US" sz="2207" b="true">
                <a:solidFill>
                  <a:srgbClr val="ED155D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   </a:t>
            </a:r>
            <a:r>
              <a:rPr lang="en-US" sz="2207" b="true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Train Dataset</a:t>
            </a:r>
          </a:p>
          <a:p>
            <a:pPr algn="ctr">
              <a:lnSpc>
                <a:spcPts val="2207"/>
              </a:lnSpc>
            </a:pPr>
            <a:r>
              <a:rPr lang="en-US" sz="2207" b="true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True Positive Rate  : 0.984</a:t>
            </a:r>
          </a:p>
          <a:p>
            <a:pPr algn="ctr">
              <a:lnSpc>
                <a:spcPts val="2207"/>
              </a:lnSpc>
            </a:pPr>
          </a:p>
          <a:p>
            <a:pPr algn="ctr">
              <a:lnSpc>
                <a:spcPts val="2207"/>
              </a:lnSpc>
            </a:pPr>
            <a:r>
              <a:rPr lang="en-US" sz="2207" b="true">
                <a:solidFill>
                  <a:srgbClr val="03E4E4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   Test Dataset</a:t>
            </a:r>
          </a:p>
          <a:p>
            <a:pPr algn="ctr">
              <a:lnSpc>
                <a:spcPts val="2207"/>
              </a:lnSpc>
            </a:pPr>
            <a:r>
              <a:rPr lang="en-US" sz="2207" b="true">
                <a:solidFill>
                  <a:srgbClr val="03E4E4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True Positive Rate  : 0.9615384615384616</a:t>
            </a:r>
          </a:p>
          <a:p>
            <a:pPr algn="ctr">
              <a:lnSpc>
                <a:spcPts val="2207"/>
              </a:lnSpc>
            </a:pPr>
          </a:p>
          <a:p>
            <a:pPr algn="ctr">
              <a:lnSpc>
                <a:spcPts val="2207"/>
              </a:lnSpc>
            </a:pPr>
          </a:p>
          <a:p>
            <a:pPr algn="ctr">
              <a:lnSpc>
                <a:spcPts val="2207"/>
              </a:lnSpc>
            </a:pPr>
          </a:p>
          <a:p>
            <a:pPr algn="ctr">
              <a:lnSpc>
                <a:spcPts val="2207"/>
              </a:lnSpc>
            </a:pPr>
            <a:r>
              <a:rPr lang="en-US" sz="2207" b="true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   Train Dataset</a:t>
            </a:r>
          </a:p>
          <a:p>
            <a:pPr algn="ctr">
              <a:lnSpc>
                <a:spcPts val="2207"/>
              </a:lnSpc>
            </a:pPr>
            <a:r>
              <a:rPr lang="en-US" sz="2207" b="true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True Negative Rate  : 0.9571428571428572</a:t>
            </a:r>
          </a:p>
          <a:p>
            <a:pPr algn="ctr">
              <a:lnSpc>
                <a:spcPts val="2207"/>
              </a:lnSpc>
            </a:pPr>
          </a:p>
          <a:p>
            <a:pPr algn="ctr">
              <a:lnSpc>
                <a:spcPts val="2207"/>
              </a:lnSpc>
            </a:pPr>
            <a:r>
              <a:rPr lang="en-US" sz="2207" b="true">
                <a:solidFill>
                  <a:srgbClr val="ED155D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 </a:t>
            </a:r>
            <a:r>
              <a:rPr lang="en-US" sz="2207" b="true">
                <a:solidFill>
                  <a:srgbClr val="03E4E4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  Test Dataset</a:t>
            </a:r>
          </a:p>
          <a:p>
            <a:pPr algn="ctr">
              <a:lnSpc>
                <a:spcPts val="2207"/>
              </a:lnSpc>
            </a:pPr>
            <a:r>
              <a:rPr lang="en-US" sz="2207" b="true">
                <a:solidFill>
                  <a:srgbClr val="03E4E4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True Negative Rate  : 0.918918918918919</a:t>
            </a:r>
          </a:p>
          <a:p>
            <a:pPr algn="ctr">
              <a:lnSpc>
                <a:spcPts val="2207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77" r="0" b="-9277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597687" y="518793"/>
            <a:ext cx="17092625" cy="9624627"/>
          </a:xfrm>
          <a:custGeom>
            <a:avLst/>
            <a:gdLst/>
            <a:ahLst/>
            <a:cxnLst/>
            <a:rect r="r" b="b" t="t" l="l"/>
            <a:pathLst>
              <a:path h="9624627" w="17092625">
                <a:moveTo>
                  <a:pt x="17092626" y="0"/>
                </a:moveTo>
                <a:lnTo>
                  <a:pt x="0" y="0"/>
                </a:lnTo>
                <a:lnTo>
                  <a:pt x="0" y="9624627"/>
                </a:lnTo>
                <a:lnTo>
                  <a:pt x="17092626" y="9624627"/>
                </a:lnTo>
                <a:lnTo>
                  <a:pt x="17092626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817518" y="727075"/>
            <a:ext cx="11774293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000"/>
              </a:lnSpc>
              <a:spcBef>
                <a:spcPct val="0"/>
              </a:spcBef>
            </a:pPr>
            <a:r>
              <a:rPr lang="en-US" b="true" sz="5000">
                <a:solidFill>
                  <a:srgbClr val="000000"/>
                </a:solidFill>
                <a:latin typeface="HK Modular"/>
                <a:ea typeface="HK Modular"/>
                <a:cs typeface="HK Modular"/>
                <a:sym typeface="HK Modular"/>
              </a:rPr>
              <a:t>FORMULA 1 IN SINGAPORE</a:t>
            </a:r>
          </a:p>
        </p:txBody>
      </p: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1638422" y="2173440"/>
            <a:ext cx="6315333" cy="6315333"/>
            <a:chOff x="0" y="0"/>
            <a:chExt cx="6350000" cy="6350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102870" y="638810"/>
              <a:ext cx="6149340" cy="5613400"/>
            </a:xfrm>
            <a:custGeom>
              <a:avLst/>
              <a:gdLst/>
              <a:ahLst/>
              <a:cxnLst/>
              <a:rect r="r" b="b" t="t" l="l"/>
              <a:pathLst>
                <a:path h="5613400" w="6149340">
                  <a:moveTo>
                    <a:pt x="6149340" y="5613400"/>
                  </a:moveTo>
                  <a:lnTo>
                    <a:pt x="0" y="5613400"/>
                  </a:lnTo>
                  <a:lnTo>
                    <a:pt x="0" y="0"/>
                  </a:lnTo>
                  <a:lnTo>
                    <a:pt x="6148070" y="0"/>
                  </a:lnTo>
                  <a:lnTo>
                    <a:pt x="6149340" y="5613400"/>
                  </a:lnTo>
                  <a:lnTo>
                    <a:pt x="6149340" y="5613400"/>
                  </a:lnTo>
                  <a:close/>
                </a:path>
              </a:pathLst>
            </a:custGeom>
            <a:blipFill>
              <a:blip r:embed="rId5"/>
              <a:stretch>
                <a:fillRect l="-18429" t="0" r="-18429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02870" y="105410"/>
              <a:ext cx="6149340" cy="431800"/>
            </a:xfrm>
            <a:custGeom>
              <a:avLst/>
              <a:gdLst/>
              <a:ahLst/>
              <a:cxnLst/>
              <a:rect r="r" b="b" t="t" l="l"/>
              <a:pathLst>
                <a:path h="431800" w="6149340">
                  <a:moveTo>
                    <a:pt x="6149340" y="431800"/>
                  </a:moveTo>
                  <a:lnTo>
                    <a:pt x="0" y="431800"/>
                  </a:lnTo>
                  <a:lnTo>
                    <a:pt x="0" y="0"/>
                  </a:lnTo>
                  <a:lnTo>
                    <a:pt x="6148070" y="0"/>
                  </a:lnTo>
                  <a:lnTo>
                    <a:pt x="6149340" y="431800"/>
                  </a:lnTo>
                  <a:lnTo>
                    <a:pt x="6149340" y="431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02870" y="105410"/>
              <a:ext cx="431800" cy="431800"/>
            </a:xfrm>
            <a:custGeom>
              <a:avLst/>
              <a:gdLst/>
              <a:ahLst/>
              <a:cxnLst/>
              <a:rect r="r" b="b" t="t" l="l"/>
              <a:pathLst>
                <a:path h="431800" w="431800">
                  <a:moveTo>
                    <a:pt x="431800" y="431800"/>
                  </a:moveTo>
                  <a:lnTo>
                    <a:pt x="0" y="431800"/>
                  </a:lnTo>
                  <a:lnTo>
                    <a:pt x="0" y="0"/>
                  </a:lnTo>
                  <a:lnTo>
                    <a:pt x="431800" y="0"/>
                  </a:lnTo>
                  <a:lnTo>
                    <a:pt x="431800" y="43180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1270" y="3810"/>
              <a:ext cx="635254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2540">
                  <a:moveTo>
                    <a:pt x="0" y="0"/>
                  </a:moveTo>
                  <a:lnTo>
                    <a:pt x="0" y="533400"/>
                  </a:lnTo>
                  <a:lnTo>
                    <a:pt x="0" y="635000"/>
                  </a:lnTo>
                  <a:lnTo>
                    <a:pt x="0" y="6350000"/>
                  </a:lnTo>
                  <a:lnTo>
                    <a:pt x="6352540" y="6350000"/>
                  </a:lnTo>
                  <a:lnTo>
                    <a:pt x="6352540" y="635000"/>
                  </a:lnTo>
                  <a:lnTo>
                    <a:pt x="6352540" y="533400"/>
                  </a:lnTo>
                  <a:lnTo>
                    <a:pt x="6352540" y="0"/>
                  </a:lnTo>
                  <a:lnTo>
                    <a:pt x="0" y="0"/>
                  </a:lnTo>
                  <a:close/>
                  <a:moveTo>
                    <a:pt x="101600" y="101600"/>
                  </a:moveTo>
                  <a:lnTo>
                    <a:pt x="533400" y="101600"/>
                  </a:lnTo>
                  <a:lnTo>
                    <a:pt x="533400" y="533400"/>
                  </a:lnTo>
                  <a:lnTo>
                    <a:pt x="101600" y="533400"/>
                  </a:lnTo>
                  <a:lnTo>
                    <a:pt x="101600" y="101600"/>
                  </a:lnTo>
                  <a:close/>
                  <a:moveTo>
                    <a:pt x="6249670" y="6248400"/>
                  </a:moveTo>
                  <a:lnTo>
                    <a:pt x="101600" y="6248400"/>
                  </a:lnTo>
                  <a:lnTo>
                    <a:pt x="101600" y="635000"/>
                  </a:lnTo>
                  <a:lnTo>
                    <a:pt x="635000" y="635000"/>
                  </a:lnTo>
                  <a:lnTo>
                    <a:pt x="6249670" y="635000"/>
                  </a:lnTo>
                  <a:lnTo>
                    <a:pt x="6249670" y="6248400"/>
                  </a:lnTo>
                  <a:lnTo>
                    <a:pt x="6249670" y="6248400"/>
                  </a:lnTo>
                  <a:lnTo>
                    <a:pt x="6249670" y="6248400"/>
                  </a:lnTo>
                  <a:close/>
                  <a:moveTo>
                    <a:pt x="6250940" y="533400"/>
                  </a:moveTo>
                  <a:lnTo>
                    <a:pt x="636270" y="533400"/>
                  </a:lnTo>
                  <a:lnTo>
                    <a:pt x="636270" y="101600"/>
                  </a:lnTo>
                  <a:lnTo>
                    <a:pt x="6250940" y="101600"/>
                  </a:lnTo>
                  <a:lnTo>
                    <a:pt x="6250940" y="533400"/>
                  </a:lnTo>
                  <a:close/>
                  <a:moveTo>
                    <a:pt x="373380" y="317500"/>
                  </a:moveTo>
                  <a:lnTo>
                    <a:pt x="472440" y="416560"/>
                  </a:lnTo>
                  <a:lnTo>
                    <a:pt x="417830" y="471170"/>
                  </a:lnTo>
                  <a:lnTo>
                    <a:pt x="317500" y="372110"/>
                  </a:lnTo>
                  <a:lnTo>
                    <a:pt x="218440" y="471170"/>
                  </a:lnTo>
                  <a:lnTo>
                    <a:pt x="163830" y="416560"/>
                  </a:lnTo>
                  <a:lnTo>
                    <a:pt x="262890" y="317500"/>
                  </a:lnTo>
                  <a:lnTo>
                    <a:pt x="163830" y="218440"/>
                  </a:lnTo>
                  <a:lnTo>
                    <a:pt x="218440" y="163830"/>
                  </a:lnTo>
                  <a:lnTo>
                    <a:pt x="317500" y="262890"/>
                  </a:lnTo>
                  <a:lnTo>
                    <a:pt x="416560" y="163830"/>
                  </a:lnTo>
                  <a:lnTo>
                    <a:pt x="472440" y="218440"/>
                  </a:lnTo>
                  <a:lnTo>
                    <a:pt x="373380" y="3175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8520223" y="2902385"/>
            <a:ext cx="8143175" cy="49241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24"/>
              </a:lnSpc>
              <a:spcBef>
                <a:spcPct val="0"/>
              </a:spcBef>
            </a:pPr>
            <a:r>
              <a:rPr lang="en-US" b="true" sz="3924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T</a:t>
            </a:r>
            <a:r>
              <a:rPr lang="en-US" b="true" sz="3924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he only night race in F1 has generated </a:t>
            </a:r>
            <a:r>
              <a:rPr lang="en-US" b="true" sz="3924">
                <a:solidFill>
                  <a:srgbClr val="6CE5E8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&gt;</a:t>
            </a:r>
            <a:r>
              <a:rPr lang="en-US" b="true" sz="3924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 </a:t>
            </a:r>
            <a:r>
              <a:rPr lang="en-US" b="true" sz="3924">
                <a:solidFill>
                  <a:srgbClr val="6CE5E8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$1.5 Billion</a:t>
            </a:r>
            <a:r>
              <a:rPr lang="en-US" b="true" sz="3924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 in incremental tourism receipts.</a:t>
            </a:r>
          </a:p>
          <a:p>
            <a:pPr algn="l">
              <a:lnSpc>
                <a:spcPts val="3924"/>
              </a:lnSpc>
              <a:spcBef>
                <a:spcPct val="0"/>
              </a:spcBef>
            </a:pPr>
          </a:p>
          <a:p>
            <a:pPr algn="l">
              <a:lnSpc>
                <a:spcPts val="3924"/>
              </a:lnSpc>
              <a:spcBef>
                <a:spcPct val="0"/>
              </a:spcBef>
            </a:pPr>
            <a:r>
              <a:rPr lang="en-US" b="true" sz="3924">
                <a:solidFill>
                  <a:srgbClr val="6CE5E8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&gt; 550,000</a:t>
            </a:r>
            <a:r>
              <a:rPr lang="en-US" b="true" sz="3924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 unique international visitors.</a:t>
            </a:r>
          </a:p>
          <a:p>
            <a:pPr algn="l">
              <a:lnSpc>
                <a:spcPts val="3924"/>
              </a:lnSpc>
              <a:spcBef>
                <a:spcPct val="0"/>
              </a:spcBef>
            </a:pPr>
          </a:p>
          <a:p>
            <a:pPr algn="l">
              <a:lnSpc>
                <a:spcPts val="3924"/>
              </a:lnSpc>
              <a:spcBef>
                <a:spcPct val="0"/>
              </a:spcBef>
            </a:pPr>
            <a:r>
              <a:rPr lang="en-US" b="true" sz="3924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A</a:t>
            </a:r>
            <a:r>
              <a:rPr lang="en-US" b="true" sz="3924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ll organisations from the GP is </a:t>
            </a:r>
            <a:r>
              <a:rPr lang="en-US" b="true" sz="3924">
                <a:solidFill>
                  <a:srgbClr val="6CE5E8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Singapore-based.</a:t>
            </a:r>
          </a:p>
        </p:txBody>
      </p:sp>
    </p:spTree>
  </p:cSld>
  <p:clrMapOvr>
    <a:masterClrMapping/>
  </p:clrMapOvr>
</p:sld>
</file>

<file path=ppt/slides/slide4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77" r="0" b="-927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3940537" y="4361881"/>
            <a:ext cx="9938473" cy="7581384"/>
          </a:xfrm>
          <a:custGeom>
            <a:avLst/>
            <a:gdLst/>
            <a:ahLst/>
            <a:cxnLst/>
            <a:rect r="r" b="b" t="t" l="l"/>
            <a:pathLst>
              <a:path h="7581384" w="9938473">
                <a:moveTo>
                  <a:pt x="0" y="0"/>
                </a:moveTo>
                <a:lnTo>
                  <a:pt x="9938474" y="0"/>
                </a:lnTo>
                <a:lnTo>
                  <a:pt x="9938474" y="7581384"/>
                </a:lnTo>
                <a:lnTo>
                  <a:pt x="0" y="75813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597687" y="331186"/>
            <a:ext cx="17092625" cy="9624627"/>
          </a:xfrm>
          <a:custGeom>
            <a:avLst/>
            <a:gdLst/>
            <a:ahLst/>
            <a:cxnLst/>
            <a:rect r="r" b="b" t="t" l="l"/>
            <a:pathLst>
              <a:path h="9624627" w="17092625">
                <a:moveTo>
                  <a:pt x="17092626" y="0"/>
                </a:moveTo>
                <a:lnTo>
                  <a:pt x="0" y="0"/>
                </a:lnTo>
                <a:lnTo>
                  <a:pt x="0" y="9624628"/>
                </a:lnTo>
                <a:lnTo>
                  <a:pt x="17092626" y="9624628"/>
                </a:lnTo>
                <a:lnTo>
                  <a:pt x="17092626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aphicFrame>
        <p:nvGraphicFramePr>
          <p:cNvPr name="Table 5" id="5"/>
          <p:cNvGraphicFramePr>
            <a:graphicFrameLocks noGrp="true"/>
          </p:cNvGraphicFramePr>
          <p:nvPr/>
        </p:nvGraphicFramePr>
        <p:xfrm>
          <a:off x="3106434" y="7241665"/>
          <a:ext cx="5448837" cy="1563238"/>
        </p:xfrm>
        <a:graphic>
          <a:graphicData uri="http://schemas.openxmlformats.org/drawingml/2006/table">
            <a:tbl>
              <a:tblPr/>
              <a:tblGrid>
                <a:gridCol w="1051854"/>
                <a:gridCol w="4396983"/>
              </a:tblGrid>
              <a:tr h="1474214"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3576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b="true" sz="2554">
                          <a:solidFill>
                            <a:srgbClr val="000000"/>
                          </a:solidFill>
                          <a:latin typeface="Space Mono Bold"/>
                          <a:ea typeface="Space Mono Bold"/>
                          <a:cs typeface="Space Mono Bold"/>
                          <a:sym typeface="Space Mono Bold"/>
                        </a:rPr>
                        <a:t>3</a:t>
                      </a:r>
                      <a:endParaRPr lang="en-US" sz="1100"/>
                    </a:p>
                  </a:txBody>
                  <a:tcPr marL="60841" marR="60841" marT="60841" marB="60841" anchor="ctr">
                    <a:lnL cmpd="sng" algn="ctr" cap="flat" w="48673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8673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8673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8673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304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b="true" sz="2171">
                          <a:solidFill>
                            <a:srgbClr val="FFFFFF"/>
                          </a:solidFill>
                          <a:latin typeface="Space Mono Bold"/>
                          <a:ea typeface="Space Mono Bold"/>
                          <a:cs typeface="Space Mono Bold"/>
                          <a:sym typeface="Space Mono Bold"/>
                        </a:rPr>
                        <a:t>Random Forest</a:t>
                      </a:r>
                      <a:endParaRPr lang="en-US" sz="1100"/>
                    </a:p>
                  </a:txBody>
                  <a:tcPr marL="60841" marR="60841" marT="60841" marB="60841" anchor="ctr">
                    <a:lnL cmpd="sng" algn="ctr" cap="flat" w="48673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8673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8673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8673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name="Table 6" id="6"/>
          <p:cNvGraphicFramePr>
            <a:graphicFrameLocks noGrp="true"/>
          </p:cNvGraphicFramePr>
          <p:nvPr/>
        </p:nvGraphicFramePr>
        <p:xfrm>
          <a:off x="3106434" y="1985790"/>
          <a:ext cx="5448837" cy="1563238"/>
        </p:xfrm>
        <a:graphic>
          <a:graphicData uri="http://schemas.openxmlformats.org/drawingml/2006/table">
            <a:tbl>
              <a:tblPr/>
              <a:tblGrid>
                <a:gridCol w="1051854"/>
                <a:gridCol w="4396983"/>
              </a:tblGrid>
              <a:tr h="1474214"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3576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b="true" sz="2554">
                          <a:solidFill>
                            <a:srgbClr val="000000"/>
                          </a:solidFill>
                          <a:latin typeface="Space Mono Bold"/>
                          <a:ea typeface="Space Mono Bold"/>
                          <a:cs typeface="Space Mono Bold"/>
                          <a:sym typeface="Space Mono Bold"/>
                        </a:rPr>
                        <a:t>1</a:t>
                      </a:r>
                      <a:endParaRPr lang="en-US" sz="1100"/>
                    </a:p>
                  </a:txBody>
                  <a:tcPr marL="60841" marR="60841" marT="60841" marB="60841" anchor="ctr">
                    <a:lnL cmpd="sng" algn="ctr" cap="flat" w="48673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8673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8673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8673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304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b="true" sz="2171">
                          <a:solidFill>
                            <a:srgbClr val="FFFFFF"/>
                          </a:solidFill>
                          <a:latin typeface="Space Mono Bold"/>
                          <a:ea typeface="Space Mono Bold"/>
                          <a:cs typeface="Space Mono Bold"/>
                          <a:sym typeface="Space Mono Bold"/>
                        </a:rPr>
                        <a:t>Support Vector Machines</a:t>
                      </a:r>
                      <a:endParaRPr lang="en-US" sz="1100"/>
                    </a:p>
                  </a:txBody>
                  <a:tcPr marL="60841" marR="60841" marT="60841" marB="60841" anchor="ctr">
                    <a:lnL cmpd="sng" algn="ctr" cap="flat" w="48673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8673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8673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8673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name="Table 7" id="7"/>
          <p:cNvGraphicFramePr>
            <a:graphicFrameLocks noGrp="true"/>
          </p:cNvGraphicFramePr>
          <p:nvPr/>
        </p:nvGraphicFramePr>
        <p:xfrm>
          <a:off x="3106434" y="4613728"/>
          <a:ext cx="5448837" cy="1563238"/>
        </p:xfrm>
        <a:graphic>
          <a:graphicData uri="http://schemas.openxmlformats.org/drawingml/2006/table">
            <a:tbl>
              <a:tblPr/>
              <a:tblGrid>
                <a:gridCol w="1051854"/>
                <a:gridCol w="4396983"/>
              </a:tblGrid>
              <a:tr h="1474214"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3576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b="true" sz="2554">
                          <a:solidFill>
                            <a:srgbClr val="000000"/>
                          </a:solidFill>
                          <a:latin typeface="Space Mono Bold"/>
                          <a:ea typeface="Space Mono Bold"/>
                          <a:cs typeface="Space Mono Bold"/>
                          <a:sym typeface="Space Mono Bold"/>
                        </a:rPr>
                        <a:t>2</a:t>
                      </a:r>
                      <a:endParaRPr lang="en-US" sz="1100"/>
                    </a:p>
                  </a:txBody>
                  <a:tcPr marL="60841" marR="60841" marT="60841" marB="60841" anchor="ctr">
                    <a:lnL cmpd="sng" algn="ctr" cap="flat" w="48673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8673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8673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8673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304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b="true" sz="2171">
                          <a:solidFill>
                            <a:srgbClr val="FFFFFF"/>
                          </a:solidFill>
                          <a:latin typeface="Space Mono Bold"/>
                          <a:ea typeface="Space Mono Bold"/>
                          <a:cs typeface="Space Mono Bold"/>
                          <a:sym typeface="Space Mono Bold"/>
                        </a:rPr>
                        <a:t>Logistic Regression</a:t>
                      </a:r>
                      <a:endParaRPr lang="en-US" sz="1100"/>
                    </a:p>
                  </a:txBody>
                  <a:tcPr marL="60841" marR="60841" marT="60841" marB="60841" anchor="ctr">
                    <a:lnL cmpd="sng" algn="ctr" cap="flat" w="48673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8673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8673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8673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Freeform 8" id="8"/>
          <p:cNvSpPr/>
          <p:nvPr/>
        </p:nvSpPr>
        <p:spPr>
          <a:xfrm flipH="false" flipV="false" rot="0">
            <a:off x="8775429" y="2074854"/>
            <a:ext cx="6406137" cy="1385111"/>
          </a:xfrm>
          <a:custGeom>
            <a:avLst/>
            <a:gdLst/>
            <a:ahLst/>
            <a:cxnLst/>
            <a:rect r="r" b="b" t="t" l="l"/>
            <a:pathLst>
              <a:path h="1385111" w="6406137">
                <a:moveTo>
                  <a:pt x="0" y="0"/>
                </a:moveTo>
                <a:lnTo>
                  <a:pt x="6406137" y="0"/>
                </a:lnTo>
                <a:lnTo>
                  <a:pt x="6406137" y="1385110"/>
                </a:lnTo>
                <a:lnTo>
                  <a:pt x="0" y="138511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8775429" y="4748390"/>
            <a:ext cx="6406137" cy="1293913"/>
          </a:xfrm>
          <a:custGeom>
            <a:avLst/>
            <a:gdLst/>
            <a:ahLst/>
            <a:cxnLst/>
            <a:rect r="r" b="b" t="t" l="l"/>
            <a:pathLst>
              <a:path h="1293913" w="6406137">
                <a:moveTo>
                  <a:pt x="0" y="0"/>
                </a:moveTo>
                <a:lnTo>
                  <a:pt x="6406137" y="0"/>
                </a:lnTo>
                <a:lnTo>
                  <a:pt x="6406137" y="1293913"/>
                </a:lnTo>
                <a:lnTo>
                  <a:pt x="0" y="129391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8775429" y="7334099"/>
            <a:ext cx="6406137" cy="1378370"/>
          </a:xfrm>
          <a:custGeom>
            <a:avLst/>
            <a:gdLst/>
            <a:ahLst/>
            <a:cxnLst/>
            <a:rect r="r" b="b" t="t" l="l"/>
            <a:pathLst>
              <a:path h="1378370" w="6406137">
                <a:moveTo>
                  <a:pt x="0" y="0"/>
                </a:moveTo>
                <a:lnTo>
                  <a:pt x="6406137" y="0"/>
                </a:lnTo>
                <a:lnTo>
                  <a:pt x="6406137" y="1378370"/>
                </a:lnTo>
                <a:lnTo>
                  <a:pt x="0" y="137837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727435" y="407386"/>
            <a:ext cx="15791779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000"/>
              </a:lnSpc>
              <a:spcBef>
                <a:spcPct val="0"/>
              </a:spcBef>
            </a:pPr>
            <a:r>
              <a:rPr lang="en-US" b="true" sz="5000">
                <a:solidFill>
                  <a:srgbClr val="000000"/>
                </a:solidFill>
                <a:latin typeface="HK Modular"/>
                <a:ea typeface="HK Modular"/>
                <a:cs typeface="HK Modular"/>
                <a:sym typeface="HK Modular"/>
              </a:rPr>
              <a:t>GRID SEARCH</a:t>
            </a:r>
          </a:p>
        </p:txBody>
      </p:sp>
    </p:spTree>
  </p:cSld>
  <p:clrMapOvr>
    <a:masterClrMapping/>
  </p:clrMapOvr>
</p:sld>
</file>

<file path=ppt/slides/slide4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77" r="0" b="-927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3940537" y="4361881"/>
            <a:ext cx="9938473" cy="7581384"/>
          </a:xfrm>
          <a:custGeom>
            <a:avLst/>
            <a:gdLst/>
            <a:ahLst/>
            <a:cxnLst/>
            <a:rect r="r" b="b" t="t" l="l"/>
            <a:pathLst>
              <a:path h="7581384" w="9938473">
                <a:moveTo>
                  <a:pt x="0" y="0"/>
                </a:moveTo>
                <a:lnTo>
                  <a:pt x="9938474" y="0"/>
                </a:lnTo>
                <a:lnTo>
                  <a:pt x="9938474" y="7581384"/>
                </a:lnTo>
                <a:lnTo>
                  <a:pt x="0" y="75813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597687" y="331186"/>
            <a:ext cx="17092625" cy="9624627"/>
          </a:xfrm>
          <a:custGeom>
            <a:avLst/>
            <a:gdLst/>
            <a:ahLst/>
            <a:cxnLst/>
            <a:rect r="r" b="b" t="t" l="l"/>
            <a:pathLst>
              <a:path h="9624627" w="17092625">
                <a:moveTo>
                  <a:pt x="17092626" y="0"/>
                </a:moveTo>
                <a:lnTo>
                  <a:pt x="0" y="0"/>
                </a:lnTo>
                <a:lnTo>
                  <a:pt x="0" y="9624628"/>
                </a:lnTo>
                <a:lnTo>
                  <a:pt x="17092626" y="9624628"/>
                </a:lnTo>
                <a:lnTo>
                  <a:pt x="17092626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727435" y="407386"/>
            <a:ext cx="15791779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000"/>
              </a:lnSpc>
              <a:spcBef>
                <a:spcPct val="0"/>
              </a:spcBef>
            </a:pPr>
            <a:r>
              <a:rPr lang="en-US" b="true" sz="5000">
                <a:solidFill>
                  <a:srgbClr val="000000"/>
                </a:solidFill>
                <a:latin typeface="HK Modular"/>
                <a:ea typeface="HK Modular"/>
                <a:cs typeface="HK Modular"/>
                <a:sym typeface="HK Modular"/>
              </a:rPr>
              <a:t>GRID SEARCH RESULTS</a:t>
            </a:r>
          </a:p>
        </p:txBody>
      </p:sp>
      <p:graphicFrame>
        <p:nvGraphicFramePr>
          <p:cNvPr name="Table 6" id="6"/>
          <p:cNvGraphicFramePr>
            <a:graphicFrameLocks noGrp="true"/>
          </p:cNvGraphicFramePr>
          <p:nvPr/>
        </p:nvGraphicFramePr>
        <p:xfrm>
          <a:off x="1760156" y="1558713"/>
          <a:ext cx="14767688" cy="7877248"/>
        </p:xfrm>
        <a:graphic>
          <a:graphicData uri="http://schemas.openxmlformats.org/drawingml/2006/table">
            <a:tbl>
              <a:tblPr/>
              <a:tblGrid>
                <a:gridCol w="1864259"/>
                <a:gridCol w="2912733"/>
                <a:gridCol w="2980707"/>
                <a:gridCol w="572048"/>
                <a:gridCol w="3127891"/>
                <a:gridCol w="3310050"/>
              </a:tblGrid>
              <a:tr h="1013576">
                <a:tc gridSpan="6"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b="true" sz="2499">
                          <a:solidFill>
                            <a:srgbClr val="000000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CLASSIFICATION ACCURACY</a:t>
                      </a:r>
                      <a:endParaRPr lang="en-US" sz="1100"/>
                    </a:p>
                  </a:txBody>
                  <a:tcPr marL="183032" marR="183032" marT="183032" marB="183032" anchor="ctr">
                    <a:lnL cmpd="sng" algn="ctr" cap="flat" w="981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81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81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81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3E4E4"/>
                    </a:solidFill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b="true" sz="2499">
                          <a:solidFill>
                            <a:srgbClr val="000000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CLASSIFICATION ACCURACY</a:t>
                      </a:r>
                      <a:endParaRPr lang="en-US" sz="1100"/>
                    </a:p>
                  </a:txBody>
                  <a:tcPr marL="183032" marR="183032" marT="183032" marB="183032" anchor="ctr">
                    <a:lnL cmpd="sng" algn="ctr" cap="flat" w="981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81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81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81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3E4E4"/>
                    </a:solidFill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b="true" sz="2499">
                          <a:solidFill>
                            <a:srgbClr val="000000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CLASSIFICATION ACCURACY</a:t>
                      </a:r>
                      <a:endParaRPr lang="en-US" sz="1100"/>
                    </a:p>
                  </a:txBody>
                  <a:tcPr marL="183032" marR="183032" marT="183032" marB="183032" anchor="ctr">
                    <a:lnL cmpd="sng" algn="ctr" cap="flat" w="981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81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81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81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3E4E4"/>
                    </a:solidFill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b="true" sz="2499">
                          <a:solidFill>
                            <a:srgbClr val="000000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CLASSIFICATION ACCURACY</a:t>
                      </a:r>
                      <a:endParaRPr lang="en-US" sz="1100"/>
                    </a:p>
                  </a:txBody>
                  <a:tcPr marL="183032" marR="183032" marT="183032" marB="183032" anchor="ctr">
                    <a:lnL cmpd="sng" algn="ctr" cap="flat" w="981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81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81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81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3E4E4"/>
                    </a:solidFill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b="true" sz="2499">
                          <a:solidFill>
                            <a:srgbClr val="000000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CLASSIFICATION ACCURACY</a:t>
                      </a:r>
                      <a:endParaRPr lang="en-US" sz="1100"/>
                    </a:p>
                  </a:txBody>
                  <a:tcPr marL="183032" marR="183032" marT="183032" marB="183032" anchor="ctr">
                    <a:lnL cmpd="sng" algn="ctr" cap="flat" w="981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81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81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81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3E4E4"/>
                    </a:solidFill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b="true" sz="2499">
                          <a:solidFill>
                            <a:srgbClr val="000000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CLASSIFICATION ACCURACY</a:t>
                      </a:r>
                      <a:endParaRPr lang="en-US" sz="1100"/>
                    </a:p>
                  </a:txBody>
                  <a:tcPr marL="183032" marR="183032" marT="183032" marB="183032" anchor="ctr">
                    <a:lnL cmpd="sng" algn="ctr" cap="flat" w="981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81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81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81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3E4E4"/>
                    </a:solidFill>
                  </a:tcPr>
                </a:tc>
              </a:tr>
              <a:tr h="826285">
                <a:tc rowSpan="2">
                  <a:txBody>
                    <a:bodyPr anchor="t" rtlCol="false"/>
                    <a:lstStyle/>
                    <a:p>
                      <a:pPr algn="ctr">
                        <a:lnSpc>
                          <a:spcPts val="2379"/>
                        </a:lnSpc>
                        <a:defRPr/>
                      </a:pPr>
                      <a:endParaRPr lang="en-US" sz="1100"/>
                    </a:p>
                  </a:txBody>
                  <a:tcPr marL="183032" marR="183032" marT="183032" marB="183032" anchor="ctr">
                    <a:lnL cmpd="sng" algn="ctr" cap="flat" w="9818">
                      <a:solidFill>
                        <a:srgbClr val="03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81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818">
                      <a:solidFill>
                        <a:srgbClr val="03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81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3E4E4"/>
                    </a:solidFill>
                  </a:tcPr>
                </a:tc>
                <a:tc gridSpan="2">
                  <a:txBody>
                    <a:bodyPr anchor="t" rtlCol="false"/>
                    <a:lstStyle/>
                    <a:p>
                      <a:pPr algn="ctr">
                        <a:lnSpc>
                          <a:spcPts val="2379"/>
                        </a:lnSpc>
                        <a:defRPr/>
                      </a:pPr>
                      <a:r>
                        <a:rPr lang="en-US" b="true" sz="1699">
                          <a:solidFill>
                            <a:srgbClr val="000000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BEFORE HYPERPARAMETER TUNING</a:t>
                      </a:r>
                      <a:endParaRPr lang="en-US" sz="1100"/>
                    </a:p>
                  </a:txBody>
                  <a:tcPr marL="183032" marR="183032" marT="183032" marB="183032" anchor="ctr">
                    <a:lnL cmpd="sng" algn="ctr" cap="flat" w="981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81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81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81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155D"/>
                    </a:solidFill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2379"/>
                        </a:lnSpc>
                        <a:defRPr/>
                      </a:pPr>
                      <a:r>
                        <a:rPr lang="en-US" b="true" sz="1699">
                          <a:solidFill>
                            <a:srgbClr val="000000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BEFORE HYPERPARAMETER TUNING</a:t>
                      </a:r>
                      <a:endParaRPr lang="en-US" sz="1100"/>
                    </a:p>
                  </a:txBody>
                  <a:tcPr marL="183032" marR="183032" marT="183032" marB="183032" anchor="ctr">
                    <a:lnL cmpd="sng" algn="ctr" cap="flat" w="981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81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81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81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155D"/>
                    </a:solidFill>
                  </a:tcPr>
                </a:tc>
                <a:tc rowSpan="5">
                  <a:txBody>
                    <a:bodyPr anchor="t" rtlCol="false"/>
                    <a:lstStyle/>
                    <a:p>
                      <a:pPr algn="ctr">
                        <a:lnSpc>
                          <a:spcPts val="2379"/>
                        </a:lnSpc>
                        <a:defRPr/>
                      </a:pPr>
                      <a:endParaRPr lang="en-US" sz="1100"/>
                    </a:p>
                  </a:txBody>
                  <a:tcPr marL="183032" marR="183032" marT="183032" marB="183032" anchor="ctr">
                    <a:lnL cmpd="sng" algn="ctr" cap="flat" w="981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81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81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81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155D"/>
                    </a:solidFill>
                  </a:tcPr>
                </a:tc>
                <a:tc gridSpan="2">
                  <a:txBody>
                    <a:bodyPr anchor="t" rtlCol="false"/>
                    <a:lstStyle/>
                    <a:p>
                      <a:pPr algn="ctr">
                        <a:lnSpc>
                          <a:spcPts val="2379"/>
                        </a:lnSpc>
                        <a:defRPr/>
                      </a:pPr>
                      <a:r>
                        <a:rPr lang="en-US" b="true" sz="1699">
                          <a:solidFill>
                            <a:srgbClr val="000000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AFTER HYPERPARAMETER TUNING</a:t>
                      </a:r>
                      <a:endParaRPr lang="en-US" sz="1100"/>
                    </a:p>
                  </a:txBody>
                  <a:tcPr marL="183032" marR="183032" marT="183032" marB="183032" anchor="ctr">
                    <a:lnL cmpd="sng" algn="ctr" cap="flat" w="981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81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81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81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155D"/>
                    </a:solidFill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2379"/>
                        </a:lnSpc>
                        <a:defRPr/>
                      </a:pPr>
                      <a:r>
                        <a:rPr lang="en-US" b="true" sz="1699">
                          <a:solidFill>
                            <a:srgbClr val="000000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AFTER HYPERPARAMETER TUNING</a:t>
                      </a:r>
                      <a:endParaRPr lang="en-US" sz="1100"/>
                    </a:p>
                  </a:txBody>
                  <a:tcPr marL="183032" marR="183032" marT="183032" marB="183032" anchor="ctr">
                    <a:lnL cmpd="sng" algn="ctr" cap="flat" w="981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81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81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81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155D"/>
                    </a:solidFill>
                  </a:tcPr>
                </a:tc>
              </a:tr>
              <a:tr h="826285">
                <a:tc vMerge="true">
                  <a:txBody>
                    <a:bodyPr anchor="t" rtlCol="false"/>
                    <a:lstStyle/>
                    <a:p>
                      <a:pPr algn="ctr">
                        <a:lnSpc>
                          <a:spcPts val="2379"/>
                        </a:lnSpc>
                        <a:defRPr/>
                      </a:pPr>
                      <a:endParaRPr lang="en-US" sz="1100"/>
                    </a:p>
                  </a:txBody>
                  <a:tcPr marL="183032" marR="183032" marT="183032" marB="183032" anchor="ctr">
                    <a:lnL cmpd="sng" algn="ctr" cap="flat" w="9818">
                      <a:solidFill>
                        <a:srgbClr val="03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81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818">
                      <a:solidFill>
                        <a:srgbClr val="03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81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3E4E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79"/>
                        </a:lnSpc>
                        <a:defRPr/>
                      </a:pPr>
                      <a:r>
                        <a:rPr lang="en-US" b="true" sz="1699">
                          <a:solidFill>
                            <a:srgbClr val="000000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TRAIN</a:t>
                      </a:r>
                      <a:endParaRPr lang="en-US" sz="1100"/>
                    </a:p>
                  </a:txBody>
                  <a:tcPr marL="183032" marR="183032" marT="183032" marB="183032" anchor="ctr">
                    <a:lnL cmpd="sng" algn="ctr" cap="flat" w="981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81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81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81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D50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79"/>
                        </a:lnSpc>
                        <a:defRPr/>
                      </a:pPr>
                      <a:r>
                        <a:rPr lang="en-US" b="true" sz="1699">
                          <a:solidFill>
                            <a:srgbClr val="000000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TEST</a:t>
                      </a:r>
                      <a:endParaRPr lang="en-US" sz="1100"/>
                    </a:p>
                  </a:txBody>
                  <a:tcPr marL="183032" marR="183032" marT="183032" marB="183032" anchor="ctr">
                    <a:lnL cmpd="sng" algn="ctr" cap="flat" w="981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81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81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81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3E4E4"/>
                    </a:solidFill>
                  </a:tcPr>
                </a:tc>
                <a:tc vMerge="true">
                  <a:txBody>
                    <a:bodyPr anchor="t" rtlCol="false"/>
                    <a:lstStyle/>
                    <a:p>
                      <a:pPr algn="ctr">
                        <a:lnSpc>
                          <a:spcPts val="2379"/>
                        </a:lnSpc>
                        <a:defRPr/>
                      </a:pPr>
                      <a:endParaRPr lang="en-US" sz="1100"/>
                    </a:p>
                  </a:txBody>
                  <a:tcPr marL="183032" marR="183032" marT="183032" marB="183032" anchor="ctr">
                    <a:lnL cmpd="sng" algn="ctr" cap="flat" w="981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81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81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81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155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79"/>
                        </a:lnSpc>
                        <a:defRPr/>
                      </a:pPr>
                      <a:r>
                        <a:rPr lang="en-US" b="true" sz="1699">
                          <a:solidFill>
                            <a:srgbClr val="000000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TRAIN</a:t>
                      </a:r>
                      <a:endParaRPr lang="en-US" sz="1100"/>
                    </a:p>
                  </a:txBody>
                  <a:tcPr marL="183032" marR="183032" marT="183032" marB="183032" anchor="ctr">
                    <a:lnL cmpd="sng" algn="ctr" cap="flat" w="981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81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81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81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D50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79"/>
                        </a:lnSpc>
                        <a:defRPr/>
                      </a:pPr>
                      <a:r>
                        <a:rPr lang="en-US" b="true" sz="1699">
                          <a:solidFill>
                            <a:srgbClr val="000000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TEST</a:t>
                      </a:r>
                      <a:endParaRPr lang="en-US" sz="1100"/>
                    </a:p>
                  </a:txBody>
                  <a:tcPr marL="183032" marR="183032" marT="183032" marB="183032" anchor="ctr">
                    <a:lnL cmpd="sng" algn="ctr" cap="flat" w="981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81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81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81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3E4E4"/>
                    </a:solidFill>
                  </a:tcPr>
                </a:tc>
              </a:tr>
              <a:tr h="185087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79"/>
                        </a:lnSpc>
                        <a:defRPr/>
                      </a:pPr>
                      <a:r>
                        <a:rPr lang="en-US" b="true" sz="1699">
                          <a:solidFill>
                            <a:srgbClr val="000000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SUPPORT VECTOR MACHINE (SVM)</a:t>
                      </a:r>
                      <a:endParaRPr lang="en-US" sz="1100"/>
                    </a:p>
                  </a:txBody>
                  <a:tcPr marL="183032" marR="183032" marT="183032" marB="183032" anchor="ctr">
                    <a:lnL cmpd="sng" algn="ctr" cap="flat" w="981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81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81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81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D50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79"/>
                        </a:lnSpc>
                        <a:defRPr/>
                      </a:pPr>
                      <a:r>
                        <a:rPr lang="en-US" b="true" sz="1699">
                          <a:solidFill>
                            <a:srgbClr val="000000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0.630188679245283</a:t>
                      </a:r>
                      <a:endParaRPr lang="en-US" sz="1100"/>
                    </a:p>
                  </a:txBody>
                  <a:tcPr marL="183032" marR="183032" marT="183032" marB="183032" anchor="ctr">
                    <a:lnL cmpd="sng" algn="ctr" cap="flat" w="981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81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81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81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3E4E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79"/>
                        </a:lnSpc>
                        <a:defRPr/>
                      </a:pPr>
                      <a:r>
                        <a:rPr lang="en-US" b="true" sz="1699">
                          <a:solidFill>
                            <a:srgbClr val="000000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0.5955056179775281</a:t>
                      </a:r>
                      <a:endParaRPr lang="en-US" sz="1100"/>
                    </a:p>
                  </a:txBody>
                  <a:tcPr marL="183032" marR="183032" marT="183032" marB="183032" anchor="ctr">
                    <a:lnL cmpd="sng" algn="ctr" cap="flat" w="981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81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81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81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D502"/>
                    </a:solidFill>
                  </a:tcPr>
                </a:tc>
                <a:tc vMerge="true">
                  <a:txBody>
                    <a:bodyPr anchor="t" rtlCol="false"/>
                    <a:lstStyle/>
                    <a:p>
                      <a:pPr algn="ctr">
                        <a:lnSpc>
                          <a:spcPts val="2379"/>
                        </a:lnSpc>
                        <a:defRPr/>
                      </a:pPr>
                      <a:endParaRPr lang="en-US" sz="1100"/>
                    </a:p>
                  </a:txBody>
                  <a:tcPr marL="183032" marR="183032" marT="183032" marB="183032" anchor="ctr">
                    <a:lnL cmpd="sng" algn="ctr" cap="flat" w="981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81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81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81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155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79"/>
                        </a:lnSpc>
                        <a:defRPr/>
                      </a:pPr>
                      <a:r>
                        <a:rPr lang="en-US" b="true" sz="1699">
                          <a:solidFill>
                            <a:srgbClr val="000000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0.7584905660377359</a:t>
                      </a:r>
                      <a:endParaRPr lang="en-US" sz="1100"/>
                    </a:p>
                  </a:txBody>
                  <a:tcPr marL="183032" marR="183032" marT="183032" marB="183032" anchor="ctr">
                    <a:lnL cmpd="sng" algn="ctr" cap="flat" w="981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81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81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81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3E4E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79"/>
                        </a:lnSpc>
                        <a:defRPr/>
                      </a:pPr>
                      <a:r>
                        <a:rPr lang="en-US" b="true" sz="1699">
                          <a:solidFill>
                            <a:srgbClr val="000000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0.797752808988764</a:t>
                      </a:r>
                      <a:endParaRPr lang="en-US" sz="1100"/>
                    </a:p>
                  </a:txBody>
                  <a:tcPr marL="183032" marR="183032" marT="183032" marB="183032" anchor="ctr">
                    <a:lnL cmpd="sng" algn="ctr" cap="flat" w="981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81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81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81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D502"/>
                    </a:solidFill>
                  </a:tcPr>
                </a:tc>
              </a:tr>
              <a:tr h="185087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79"/>
                        </a:lnSpc>
                        <a:defRPr/>
                      </a:pPr>
                      <a:r>
                        <a:rPr lang="en-US" b="true" sz="1699">
                          <a:solidFill>
                            <a:srgbClr val="000000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LOGISTIC REGRESSION</a:t>
                      </a:r>
                      <a:endParaRPr lang="en-US" sz="1100"/>
                    </a:p>
                  </a:txBody>
                  <a:tcPr marL="183032" marR="183032" marT="183032" marB="183032" anchor="ctr">
                    <a:lnL cmpd="sng" algn="ctr" cap="flat" w="981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81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81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81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3E4E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79"/>
                        </a:lnSpc>
                        <a:defRPr/>
                      </a:pPr>
                      <a:r>
                        <a:rPr lang="en-US" b="true" sz="1699">
                          <a:solidFill>
                            <a:srgbClr val="000000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0.8377358490566038</a:t>
                      </a:r>
                      <a:endParaRPr lang="en-US" sz="1100"/>
                    </a:p>
                  </a:txBody>
                  <a:tcPr marL="183032" marR="183032" marT="183032" marB="183032" anchor="ctr">
                    <a:lnL cmpd="sng" algn="ctr" cap="flat" w="981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81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81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81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D50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79"/>
                        </a:lnSpc>
                        <a:defRPr/>
                      </a:pPr>
                      <a:r>
                        <a:rPr lang="en-US" b="true" sz="1699">
                          <a:solidFill>
                            <a:srgbClr val="000000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0.7865168539325843</a:t>
                      </a:r>
                      <a:endParaRPr lang="en-US" sz="1100"/>
                    </a:p>
                  </a:txBody>
                  <a:tcPr marL="183032" marR="183032" marT="183032" marB="183032" anchor="ctr">
                    <a:lnL cmpd="sng" algn="ctr" cap="flat" w="981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81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81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81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3E4E4"/>
                    </a:solidFill>
                  </a:tcPr>
                </a:tc>
                <a:tc vMerge="true">
                  <a:txBody>
                    <a:bodyPr anchor="t" rtlCol="false"/>
                    <a:lstStyle/>
                    <a:p>
                      <a:pPr algn="ctr">
                        <a:lnSpc>
                          <a:spcPts val="2379"/>
                        </a:lnSpc>
                        <a:defRPr/>
                      </a:pPr>
                      <a:endParaRPr lang="en-US" sz="1100"/>
                    </a:p>
                  </a:txBody>
                  <a:tcPr marL="183032" marR="183032" marT="183032" marB="183032" anchor="ctr">
                    <a:lnL cmpd="sng" algn="ctr" cap="flat" w="981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81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81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81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155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79"/>
                        </a:lnSpc>
                        <a:defRPr/>
                      </a:pPr>
                      <a:r>
                        <a:rPr lang="en-US" b="true" sz="1699">
                          <a:solidFill>
                            <a:srgbClr val="000000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0.8566037735849057</a:t>
                      </a:r>
                      <a:endParaRPr lang="en-US" sz="1100"/>
                    </a:p>
                  </a:txBody>
                  <a:tcPr marL="183032" marR="183032" marT="183032" marB="183032" anchor="ctr">
                    <a:lnL cmpd="sng" algn="ctr" cap="flat" w="981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81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81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81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D50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79"/>
                        </a:lnSpc>
                        <a:defRPr/>
                      </a:pPr>
                      <a:r>
                        <a:rPr lang="en-US" b="true" sz="1699">
                          <a:solidFill>
                            <a:srgbClr val="000000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 0.8426966292134831</a:t>
                      </a:r>
                      <a:endParaRPr lang="en-US" sz="1100"/>
                    </a:p>
                  </a:txBody>
                  <a:tcPr marL="183032" marR="183032" marT="183032" marB="183032" anchor="ctr">
                    <a:lnL cmpd="sng" algn="ctr" cap="flat" w="981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81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81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81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3E4E4"/>
                    </a:solidFill>
                  </a:tcPr>
                </a:tc>
              </a:tr>
              <a:tr h="150934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79"/>
                        </a:lnSpc>
                        <a:defRPr/>
                      </a:pPr>
                      <a:r>
                        <a:rPr lang="en-US" b="true" sz="1699">
                          <a:solidFill>
                            <a:srgbClr val="000000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RANDOM FOREST</a:t>
                      </a:r>
                      <a:endParaRPr lang="en-US" sz="1100"/>
                    </a:p>
                  </a:txBody>
                  <a:tcPr marL="183032" marR="183032" marT="183032" marB="183032" anchor="ctr">
                    <a:lnL cmpd="sng" algn="ctr" cap="flat" w="981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81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81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81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D50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79"/>
                        </a:lnSpc>
                        <a:defRPr/>
                      </a:pPr>
                      <a:r>
                        <a:rPr lang="en-US" b="true" sz="1699">
                          <a:solidFill>
                            <a:srgbClr val="000000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 0.969811320754717</a:t>
                      </a:r>
                      <a:endParaRPr lang="en-US" sz="1100"/>
                    </a:p>
                  </a:txBody>
                  <a:tcPr marL="183032" marR="183032" marT="183032" marB="183032" anchor="ctr">
                    <a:lnL cmpd="sng" algn="ctr" cap="flat" w="981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81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81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81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3E4E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79"/>
                        </a:lnSpc>
                        <a:defRPr/>
                      </a:pPr>
                      <a:r>
                        <a:rPr lang="en-US" b="true" sz="1699">
                          <a:solidFill>
                            <a:srgbClr val="000000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0.9438202247191011</a:t>
                      </a:r>
                      <a:endParaRPr lang="en-US" sz="1100"/>
                    </a:p>
                  </a:txBody>
                  <a:tcPr marL="183032" marR="183032" marT="183032" marB="183032" anchor="ctr">
                    <a:lnL cmpd="sng" algn="ctr" cap="flat" w="981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81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81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81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D502"/>
                    </a:solidFill>
                  </a:tcPr>
                </a:tc>
                <a:tc vMerge="true">
                  <a:txBody>
                    <a:bodyPr anchor="t" rtlCol="false"/>
                    <a:lstStyle/>
                    <a:p>
                      <a:pPr algn="ctr">
                        <a:lnSpc>
                          <a:spcPts val="2379"/>
                        </a:lnSpc>
                        <a:defRPr/>
                      </a:pPr>
                      <a:endParaRPr lang="en-US" sz="1100"/>
                    </a:p>
                  </a:txBody>
                  <a:tcPr marL="183032" marR="183032" marT="183032" marB="183032" anchor="ctr">
                    <a:lnL cmpd="sng" algn="ctr" cap="flat" w="981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81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81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81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155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79"/>
                        </a:lnSpc>
                        <a:defRPr/>
                      </a:pPr>
                      <a:r>
                        <a:rPr lang="en-US" b="true" sz="1699">
                          <a:solidFill>
                            <a:srgbClr val="000000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0.9773584905660377</a:t>
                      </a:r>
                      <a:endParaRPr lang="en-US" sz="1100"/>
                    </a:p>
                  </a:txBody>
                  <a:tcPr marL="183032" marR="183032" marT="183032" marB="183032" anchor="ctr">
                    <a:lnL cmpd="sng" algn="ctr" cap="flat" w="981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81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81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81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3E4E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79"/>
                        </a:lnSpc>
                        <a:defRPr/>
                      </a:pPr>
                      <a:r>
                        <a:rPr lang="en-US" b="true" sz="1699">
                          <a:solidFill>
                            <a:srgbClr val="000000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0.9438202247191011</a:t>
                      </a:r>
                      <a:endParaRPr lang="en-US" sz="1100"/>
                    </a:p>
                  </a:txBody>
                  <a:tcPr marL="183032" marR="183032" marT="183032" marB="183032" anchor="ctr">
                    <a:lnL cmpd="sng" algn="ctr" cap="flat" w="981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81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81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81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D502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111" r="0" b="-711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92482" y="818027"/>
            <a:ext cx="15703036" cy="8650945"/>
          </a:xfrm>
          <a:custGeom>
            <a:avLst/>
            <a:gdLst/>
            <a:ahLst/>
            <a:cxnLst/>
            <a:rect r="r" b="b" t="t" l="l"/>
            <a:pathLst>
              <a:path h="8650945" w="15703036">
                <a:moveTo>
                  <a:pt x="0" y="0"/>
                </a:moveTo>
                <a:lnTo>
                  <a:pt x="15703036" y="0"/>
                </a:lnTo>
                <a:lnTo>
                  <a:pt x="15703036" y="8650946"/>
                </a:lnTo>
                <a:lnTo>
                  <a:pt x="0" y="865094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960193" y="3446018"/>
            <a:ext cx="12367613" cy="2398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51"/>
              </a:lnSpc>
            </a:pPr>
            <a:r>
              <a:rPr lang="en-US" b="true" sz="9251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PROJECT OUTCOME</a:t>
            </a:r>
          </a:p>
        </p:txBody>
      </p:sp>
    </p:spTree>
  </p:cSld>
  <p:clrMapOvr>
    <a:masterClrMapping/>
  </p:clrMapOvr>
</p:sld>
</file>

<file path=ppt/slides/slide4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77" r="0" b="-9277"/>
            </a:stretch>
          </a:blipFill>
        </p:spPr>
      </p:sp>
      <p:graphicFrame>
        <p:nvGraphicFramePr>
          <p:cNvPr name="Table 3" id="3"/>
          <p:cNvGraphicFramePr>
            <a:graphicFrameLocks noGrp="true"/>
          </p:cNvGraphicFramePr>
          <p:nvPr/>
        </p:nvGraphicFramePr>
        <p:xfrm>
          <a:off x="1130200" y="2425159"/>
          <a:ext cx="7493124" cy="1225815"/>
        </p:xfrm>
        <a:graphic>
          <a:graphicData uri="http://schemas.openxmlformats.org/drawingml/2006/table">
            <a:tbl>
              <a:tblPr/>
              <a:tblGrid>
                <a:gridCol w="620936"/>
                <a:gridCol w="6872187"/>
              </a:tblGrid>
              <a:tr h="1156007"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122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b="true" sz="1516">
                          <a:solidFill>
                            <a:srgbClr val="000000"/>
                          </a:solidFill>
                          <a:latin typeface="Space Mono Bold"/>
                          <a:ea typeface="Space Mono Bold"/>
                          <a:cs typeface="Space Mono Bold"/>
                          <a:sym typeface="Space Mono Bold"/>
                        </a:rPr>
                        <a:t>1</a:t>
                      </a:r>
                      <a:endParaRPr lang="en-US" sz="1100"/>
                    </a:p>
                  </a:txBody>
                  <a:tcPr marL="36100" marR="36100" marT="36100" marB="36100" anchor="ctr">
                    <a:lnL cmpd="sng" algn="ctr" cap="flat" w="2888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88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88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88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224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b="true" sz="1588">
                          <a:solidFill>
                            <a:srgbClr val="FFFFFF"/>
                          </a:solidFill>
                          <a:latin typeface="Space Mono Bold"/>
                          <a:ea typeface="Space Mono Bold"/>
                          <a:cs typeface="Space Mono Bold"/>
                          <a:sym typeface="Space Mono Bold"/>
                        </a:rPr>
                        <a:t>Able to predict top 5 with relatively high accuracy in Singapore</a:t>
                      </a:r>
                      <a:endParaRPr lang="en-US" sz="1100"/>
                    </a:p>
                  </a:txBody>
                  <a:tcPr marL="36100" marR="36100" marT="36100" marB="36100" anchor="ctr">
                    <a:lnL cmpd="sng" algn="ctr" cap="flat" w="2888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88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88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88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name="Table 4" id="4"/>
          <p:cNvGraphicFramePr>
            <a:graphicFrameLocks noGrp="true"/>
          </p:cNvGraphicFramePr>
          <p:nvPr/>
        </p:nvGraphicFramePr>
        <p:xfrm>
          <a:off x="1130200" y="4060549"/>
          <a:ext cx="7493124" cy="1225815"/>
        </p:xfrm>
        <a:graphic>
          <a:graphicData uri="http://schemas.openxmlformats.org/drawingml/2006/table">
            <a:tbl>
              <a:tblPr/>
              <a:tblGrid>
                <a:gridCol w="620936"/>
                <a:gridCol w="6872187"/>
              </a:tblGrid>
              <a:tr h="1156007"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122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b="true" sz="1516">
                          <a:solidFill>
                            <a:srgbClr val="000000"/>
                          </a:solidFill>
                          <a:latin typeface="Space Mono Bold"/>
                          <a:ea typeface="Space Mono Bold"/>
                          <a:cs typeface="Space Mono Bold"/>
                          <a:sym typeface="Space Mono Bold"/>
                        </a:rPr>
                        <a:t>2</a:t>
                      </a:r>
                      <a:endParaRPr lang="en-US" sz="1100"/>
                    </a:p>
                  </a:txBody>
                  <a:tcPr marL="36100" marR="36100" marT="36100" marB="36100" anchor="ctr">
                    <a:lnL cmpd="sng" algn="ctr" cap="flat" w="2888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88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88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88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224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b="true" sz="1588">
                          <a:solidFill>
                            <a:srgbClr val="FFFFFF"/>
                          </a:solidFill>
                          <a:latin typeface="Space Mono Bold"/>
                          <a:ea typeface="Space Mono Bold"/>
                          <a:cs typeface="Space Mono Bold"/>
                          <a:sym typeface="Space Mono Bold"/>
                        </a:rPr>
                        <a:t>F1 Teams can see which department they are lacking in and work to improve on them</a:t>
                      </a:r>
                      <a:endParaRPr lang="en-US" sz="1100"/>
                    </a:p>
                  </a:txBody>
                  <a:tcPr marL="36100" marR="36100" marT="36100" marB="36100" anchor="ctr">
                    <a:lnL cmpd="sng" algn="ctr" cap="flat" w="2888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88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88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88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5" id="5"/>
          <p:cNvSpPr txBox="true"/>
          <p:nvPr/>
        </p:nvSpPr>
        <p:spPr>
          <a:xfrm rot="0">
            <a:off x="1347306" y="1336134"/>
            <a:ext cx="7276018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000"/>
              </a:lnSpc>
              <a:spcBef>
                <a:spcPct val="0"/>
              </a:spcBef>
            </a:pPr>
            <a:r>
              <a:rPr lang="en-US" b="true" sz="5000">
                <a:solidFill>
                  <a:srgbClr val="000000"/>
                </a:solidFill>
                <a:latin typeface="HK Modular"/>
                <a:ea typeface="HK Modular"/>
                <a:cs typeface="HK Modular"/>
                <a:sym typeface="HK Modular"/>
              </a:rPr>
              <a:t>CONCLUSION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781213" y="1336134"/>
            <a:ext cx="15791779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000"/>
              </a:lnSpc>
              <a:spcBef>
                <a:spcPct val="0"/>
              </a:spcBef>
            </a:pPr>
            <a:r>
              <a:rPr lang="en-US" b="true" sz="5000">
                <a:solidFill>
                  <a:srgbClr val="000000"/>
                </a:solidFill>
                <a:latin typeface="HK Modular"/>
                <a:ea typeface="HK Modular"/>
                <a:cs typeface="HK Modular"/>
                <a:sym typeface="HK Modular"/>
              </a:rPr>
              <a:t>WHAT WE LEARNT</a:t>
            </a:r>
          </a:p>
        </p:txBody>
      </p:sp>
      <p:graphicFrame>
        <p:nvGraphicFramePr>
          <p:cNvPr name="Table 7" id="7"/>
          <p:cNvGraphicFramePr>
            <a:graphicFrameLocks noGrp="true"/>
          </p:cNvGraphicFramePr>
          <p:nvPr/>
        </p:nvGraphicFramePr>
        <p:xfrm>
          <a:off x="9498321" y="2425159"/>
          <a:ext cx="7760979" cy="1225815"/>
        </p:xfrm>
        <a:graphic>
          <a:graphicData uri="http://schemas.openxmlformats.org/drawingml/2006/table">
            <a:tbl>
              <a:tblPr/>
              <a:tblGrid>
                <a:gridCol w="709938"/>
                <a:gridCol w="7051041"/>
              </a:tblGrid>
              <a:tr h="1225815"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425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b="true" sz="1732">
                          <a:solidFill>
                            <a:srgbClr val="000000"/>
                          </a:solidFill>
                          <a:latin typeface="Space Mono Bold"/>
                          <a:ea typeface="Space Mono Bold"/>
                          <a:cs typeface="Space Mono Bold"/>
                          <a:sym typeface="Space Mono Bold"/>
                        </a:rPr>
                        <a:t>1</a:t>
                      </a:r>
                      <a:endParaRPr lang="en-US" sz="1100"/>
                    </a:p>
                  </a:txBody>
                  <a:tcPr marL="41258" marR="41258" marT="41258" marB="41258" anchor="ctr">
                    <a:lnL cmpd="sng" algn="ctr" cap="flat" w="33006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3006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3006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3006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201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b="true" sz="1572">
                          <a:solidFill>
                            <a:srgbClr val="FFFFFF"/>
                          </a:solidFill>
                          <a:latin typeface="Space Mono Bold"/>
                          <a:ea typeface="Space Mono Bold"/>
                          <a:cs typeface="Space Mono Bold"/>
                          <a:sym typeface="Space Mono Bold"/>
                        </a:rPr>
                        <a:t>Logistic Regression, SVM and Random Forest machine learning models</a:t>
                      </a:r>
                      <a:endParaRPr lang="en-US" sz="1100"/>
                    </a:p>
                  </a:txBody>
                  <a:tcPr marL="41258" marR="41258" marT="41258" marB="41258" anchor="ctr">
                    <a:lnL cmpd="sng" algn="ctr" cap="flat" w="33006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3006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3006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3006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name="Table 8" id="8"/>
          <p:cNvGraphicFramePr>
            <a:graphicFrameLocks noGrp="true"/>
          </p:cNvGraphicFramePr>
          <p:nvPr/>
        </p:nvGraphicFramePr>
        <p:xfrm>
          <a:off x="9498321" y="4060549"/>
          <a:ext cx="7760979" cy="1225815"/>
        </p:xfrm>
        <a:graphic>
          <a:graphicData uri="http://schemas.openxmlformats.org/drawingml/2006/table">
            <a:tbl>
              <a:tblPr/>
              <a:tblGrid>
                <a:gridCol w="709938"/>
                <a:gridCol w="7051041"/>
              </a:tblGrid>
              <a:tr h="1225815"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425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b="true" sz="1732">
                          <a:solidFill>
                            <a:srgbClr val="000000"/>
                          </a:solidFill>
                          <a:latin typeface="Space Mono Bold"/>
                          <a:ea typeface="Space Mono Bold"/>
                          <a:cs typeface="Space Mono Bold"/>
                          <a:sym typeface="Space Mono Bold"/>
                        </a:rPr>
                        <a:t>2</a:t>
                      </a:r>
                      <a:endParaRPr lang="en-US" sz="1100"/>
                    </a:p>
                  </a:txBody>
                  <a:tcPr marL="41258" marR="41258" marT="41258" marB="41258" anchor="ctr">
                    <a:lnL cmpd="sng" algn="ctr" cap="flat" w="33006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3006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3006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3006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201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b="true" sz="1572">
                          <a:solidFill>
                            <a:srgbClr val="FFFFFF"/>
                          </a:solidFill>
                          <a:latin typeface="Space Mono Bold"/>
                          <a:ea typeface="Space Mono Bold"/>
                          <a:cs typeface="Space Mono Bold"/>
                          <a:sym typeface="Space Mono Bold"/>
                        </a:rPr>
                        <a:t>Hypertuning our parameters using GridSearchCV</a:t>
                      </a:r>
                      <a:endParaRPr lang="en-US" sz="1100"/>
                    </a:p>
                  </a:txBody>
                  <a:tcPr marL="41258" marR="41258" marT="41258" marB="41258" anchor="ctr">
                    <a:lnL cmpd="sng" algn="ctr" cap="flat" w="33006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3006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3006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3006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name="Table 9" id="9"/>
          <p:cNvGraphicFramePr>
            <a:graphicFrameLocks noGrp="true"/>
          </p:cNvGraphicFramePr>
          <p:nvPr/>
        </p:nvGraphicFramePr>
        <p:xfrm>
          <a:off x="1130200" y="7484545"/>
          <a:ext cx="7493124" cy="1225815"/>
        </p:xfrm>
        <a:graphic>
          <a:graphicData uri="http://schemas.openxmlformats.org/drawingml/2006/table">
            <a:tbl>
              <a:tblPr/>
              <a:tblGrid>
                <a:gridCol w="620936"/>
                <a:gridCol w="6872187"/>
              </a:tblGrid>
              <a:tr h="1156007"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122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b="true" sz="1516">
                          <a:solidFill>
                            <a:srgbClr val="000000"/>
                          </a:solidFill>
                          <a:latin typeface="Space Mono Bold"/>
                          <a:ea typeface="Space Mono Bold"/>
                          <a:cs typeface="Space Mono Bold"/>
                          <a:sym typeface="Space Mono Bold"/>
                        </a:rPr>
                        <a:t>4</a:t>
                      </a:r>
                      <a:endParaRPr lang="en-US" sz="1100"/>
                    </a:p>
                  </a:txBody>
                  <a:tcPr marL="36100" marR="36100" marT="36100" marB="36100" anchor="ctr">
                    <a:lnL cmpd="sng" algn="ctr" cap="flat" w="2888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88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88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88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224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b="true" sz="1588">
                          <a:solidFill>
                            <a:srgbClr val="FFFFFF"/>
                          </a:solidFill>
                          <a:latin typeface="Space Mono Bold"/>
                          <a:ea typeface="Space Mono Bold"/>
                          <a:cs typeface="Space Mono Bold"/>
                          <a:sym typeface="Space Mono Bold"/>
                        </a:rPr>
                        <a:t>3 of the prediction variables would be difficult to obtain when watching f1 race in real time</a:t>
                      </a:r>
                      <a:endParaRPr lang="en-US" sz="1100"/>
                    </a:p>
                  </a:txBody>
                  <a:tcPr marL="36100" marR="36100" marT="36100" marB="36100" anchor="ctr">
                    <a:lnL cmpd="sng" algn="ctr" cap="flat" w="2888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88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88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88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name="Table 10" id="10"/>
          <p:cNvGraphicFramePr>
            <a:graphicFrameLocks noGrp="true"/>
          </p:cNvGraphicFramePr>
          <p:nvPr/>
        </p:nvGraphicFramePr>
        <p:xfrm>
          <a:off x="1130200" y="5772954"/>
          <a:ext cx="7493124" cy="1225815"/>
        </p:xfrm>
        <a:graphic>
          <a:graphicData uri="http://schemas.openxmlformats.org/drawingml/2006/table">
            <a:tbl>
              <a:tblPr/>
              <a:tblGrid>
                <a:gridCol w="620936"/>
                <a:gridCol w="6872187"/>
              </a:tblGrid>
              <a:tr h="1156007"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122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b="true" sz="1516">
                          <a:solidFill>
                            <a:srgbClr val="000000"/>
                          </a:solidFill>
                          <a:latin typeface="Space Mono Bold"/>
                          <a:ea typeface="Space Mono Bold"/>
                          <a:cs typeface="Space Mono Bold"/>
                          <a:sym typeface="Space Mono Bold"/>
                        </a:rPr>
                        <a:t>3</a:t>
                      </a:r>
                      <a:endParaRPr lang="en-US" sz="1100"/>
                    </a:p>
                  </a:txBody>
                  <a:tcPr marL="36100" marR="36100" marT="36100" marB="36100" anchor="ctr">
                    <a:lnL cmpd="sng" algn="ctr" cap="flat" w="2888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88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88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88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224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b="true" sz="1588">
                          <a:solidFill>
                            <a:srgbClr val="FFFFFF"/>
                          </a:solidFill>
                          <a:latin typeface="Space Mono Bold"/>
                          <a:ea typeface="Space Mono Bold"/>
                          <a:cs typeface="Space Mono Bold"/>
                          <a:sym typeface="Space Mono Bold"/>
                        </a:rPr>
                        <a:t>Model has not been tested overseas, effectiveness is unconfirmed if model is used in other countries</a:t>
                      </a:r>
                      <a:endParaRPr lang="en-US" sz="1100"/>
                    </a:p>
                  </a:txBody>
                  <a:tcPr marL="36100" marR="36100" marT="36100" marB="36100" anchor="ctr">
                    <a:lnL cmpd="sng" algn="ctr" cap="flat" w="2888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88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88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88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77" r="0" b="-9277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597687" y="331186"/>
            <a:ext cx="17092625" cy="9624627"/>
          </a:xfrm>
          <a:custGeom>
            <a:avLst/>
            <a:gdLst/>
            <a:ahLst/>
            <a:cxnLst/>
            <a:rect r="r" b="b" t="t" l="l"/>
            <a:pathLst>
              <a:path h="9624627" w="17092625">
                <a:moveTo>
                  <a:pt x="17092626" y="0"/>
                </a:moveTo>
                <a:lnTo>
                  <a:pt x="0" y="0"/>
                </a:lnTo>
                <a:lnTo>
                  <a:pt x="0" y="9624628"/>
                </a:lnTo>
                <a:lnTo>
                  <a:pt x="17092626" y="9624628"/>
                </a:lnTo>
                <a:lnTo>
                  <a:pt x="17092626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97687" y="407386"/>
            <a:ext cx="15791779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000"/>
              </a:lnSpc>
              <a:spcBef>
                <a:spcPct val="0"/>
              </a:spcBef>
            </a:pPr>
            <a:r>
              <a:rPr lang="en-US" b="true" sz="5000">
                <a:solidFill>
                  <a:srgbClr val="000000"/>
                </a:solidFill>
                <a:latin typeface="HK Modular"/>
                <a:ea typeface="HK Modular"/>
                <a:cs typeface="HK Modular"/>
                <a:sym typeface="HK Modular"/>
              </a:rPr>
              <a:t>DATA DRIVEN INSIGHTS</a:t>
            </a:r>
          </a:p>
        </p:txBody>
      </p: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10922819" y="1334367"/>
            <a:ext cx="4033396" cy="5765955"/>
            <a:chOff x="0" y="0"/>
            <a:chExt cx="4434840" cy="633984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436880"/>
              <a:ext cx="4064000" cy="5902960"/>
            </a:xfrm>
            <a:custGeom>
              <a:avLst/>
              <a:gdLst/>
              <a:ahLst/>
              <a:cxnLst/>
              <a:rect r="r" b="b" t="t" l="l"/>
              <a:pathLst>
                <a:path h="5902960" w="4064000">
                  <a:moveTo>
                    <a:pt x="4064000" y="5902960"/>
                  </a:moveTo>
                  <a:lnTo>
                    <a:pt x="0" y="5902960"/>
                  </a:lnTo>
                  <a:lnTo>
                    <a:pt x="0" y="0"/>
                  </a:lnTo>
                  <a:lnTo>
                    <a:pt x="4064000" y="0"/>
                  </a:lnTo>
                  <a:lnTo>
                    <a:pt x="4064000" y="5902960"/>
                  </a:lnTo>
                  <a:close/>
                </a:path>
              </a:pathLst>
            </a:custGeom>
            <a:blipFill>
              <a:blip r:embed="rId5"/>
              <a:stretch>
                <a:fillRect l="-13366" t="-48703" r="0" b="-4993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50800" y="50800"/>
              <a:ext cx="4333240" cy="6239510"/>
            </a:xfrm>
            <a:custGeom>
              <a:avLst/>
              <a:gdLst/>
              <a:ahLst/>
              <a:cxnLst/>
              <a:rect r="r" b="b" t="t" l="l"/>
              <a:pathLst>
                <a:path h="6239510" w="4333240">
                  <a:moveTo>
                    <a:pt x="4333240" y="335280"/>
                  </a:moveTo>
                  <a:lnTo>
                    <a:pt x="0" y="335280"/>
                  </a:lnTo>
                  <a:lnTo>
                    <a:pt x="0" y="0"/>
                  </a:lnTo>
                  <a:lnTo>
                    <a:pt x="4333240" y="0"/>
                  </a:lnTo>
                  <a:lnTo>
                    <a:pt x="4333240" y="335280"/>
                  </a:lnTo>
                  <a:close/>
                  <a:moveTo>
                    <a:pt x="4333240" y="5970270"/>
                  </a:moveTo>
                  <a:lnTo>
                    <a:pt x="4064000" y="5970270"/>
                  </a:lnTo>
                  <a:lnTo>
                    <a:pt x="4064000" y="6239510"/>
                  </a:lnTo>
                  <a:lnTo>
                    <a:pt x="4333240" y="6239510"/>
                  </a:lnTo>
                  <a:lnTo>
                    <a:pt x="4333240" y="5970270"/>
                  </a:lnTo>
                  <a:close/>
                </a:path>
              </a:pathLst>
            </a:custGeom>
            <a:solidFill>
              <a:srgbClr val="1D191A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96850" y="165100"/>
              <a:ext cx="811530" cy="119380"/>
            </a:xfrm>
            <a:custGeom>
              <a:avLst/>
              <a:gdLst/>
              <a:ahLst/>
              <a:cxnLst/>
              <a:rect r="r" b="b" t="t" l="l"/>
              <a:pathLst>
                <a:path h="119380" w="811530">
                  <a:moveTo>
                    <a:pt x="119380" y="59690"/>
                  </a:moveTo>
                  <a:cubicBezTo>
                    <a:pt x="119380" y="92710"/>
                    <a:pt x="92710" y="119380"/>
                    <a:pt x="59690" y="119380"/>
                  </a:cubicBezTo>
                  <a:cubicBezTo>
                    <a:pt x="26670" y="119380"/>
                    <a:pt x="0" y="92710"/>
                    <a:pt x="0" y="59690"/>
                  </a:cubicBezTo>
                  <a:cubicBezTo>
                    <a:pt x="0" y="26670"/>
                    <a:pt x="26670" y="0"/>
                    <a:pt x="59690" y="0"/>
                  </a:cubicBezTo>
                  <a:cubicBezTo>
                    <a:pt x="92710" y="0"/>
                    <a:pt x="119380" y="26670"/>
                    <a:pt x="119380" y="59690"/>
                  </a:cubicBezTo>
                  <a:close/>
                  <a:moveTo>
                    <a:pt x="406400" y="0"/>
                  </a:moveTo>
                  <a:cubicBezTo>
                    <a:pt x="373380" y="0"/>
                    <a:pt x="346710" y="26670"/>
                    <a:pt x="346710" y="59690"/>
                  </a:cubicBezTo>
                  <a:cubicBezTo>
                    <a:pt x="346710" y="92710"/>
                    <a:pt x="373380" y="119380"/>
                    <a:pt x="406400" y="119380"/>
                  </a:cubicBezTo>
                  <a:cubicBezTo>
                    <a:pt x="439420" y="119380"/>
                    <a:pt x="466090" y="92710"/>
                    <a:pt x="466090" y="59690"/>
                  </a:cubicBezTo>
                  <a:cubicBezTo>
                    <a:pt x="466090" y="26670"/>
                    <a:pt x="439420" y="0"/>
                    <a:pt x="406400" y="0"/>
                  </a:cubicBezTo>
                  <a:close/>
                  <a:moveTo>
                    <a:pt x="751840" y="0"/>
                  </a:moveTo>
                  <a:cubicBezTo>
                    <a:pt x="718820" y="0"/>
                    <a:pt x="692150" y="26670"/>
                    <a:pt x="692150" y="59690"/>
                  </a:cubicBezTo>
                  <a:cubicBezTo>
                    <a:pt x="692150" y="92710"/>
                    <a:pt x="718820" y="119380"/>
                    <a:pt x="751840" y="119380"/>
                  </a:cubicBezTo>
                  <a:cubicBezTo>
                    <a:pt x="784860" y="119380"/>
                    <a:pt x="811530" y="92710"/>
                    <a:pt x="811530" y="59690"/>
                  </a:cubicBezTo>
                  <a:cubicBezTo>
                    <a:pt x="811530" y="26670"/>
                    <a:pt x="784860" y="0"/>
                    <a:pt x="75184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4114800" y="438150"/>
              <a:ext cx="269240" cy="5532120"/>
            </a:xfrm>
            <a:custGeom>
              <a:avLst/>
              <a:gdLst/>
              <a:ahLst/>
              <a:cxnLst/>
              <a:rect r="r" b="b" t="t" l="l"/>
              <a:pathLst>
                <a:path h="5532120" w="269240">
                  <a:moveTo>
                    <a:pt x="269240" y="5532120"/>
                  </a:moveTo>
                  <a:lnTo>
                    <a:pt x="0" y="5532120"/>
                  </a:lnTo>
                  <a:lnTo>
                    <a:pt x="0" y="0"/>
                  </a:lnTo>
                  <a:lnTo>
                    <a:pt x="269240" y="0"/>
                  </a:lnTo>
                  <a:lnTo>
                    <a:pt x="269240" y="553212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434840" cy="6338570"/>
            </a:xfrm>
            <a:custGeom>
              <a:avLst/>
              <a:gdLst/>
              <a:ahLst/>
              <a:cxnLst/>
              <a:rect r="r" b="b" t="t" l="l"/>
              <a:pathLst>
                <a:path h="6338570" w="4434840">
                  <a:moveTo>
                    <a:pt x="4147820" y="5826760"/>
                  </a:moveTo>
                  <a:lnTo>
                    <a:pt x="4182110" y="5788660"/>
                  </a:lnTo>
                  <a:lnTo>
                    <a:pt x="4250690" y="5849620"/>
                  </a:lnTo>
                  <a:lnTo>
                    <a:pt x="4319270" y="5788660"/>
                  </a:lnTo>
                  <a:lnTo>
                    <a:pt x="4353560" y="5826760"/>
                  </a:lnTo>
                  <a:lnTo>
                    <a:pt x="4251960" y="5919470"/>
                  </a:lnTo>
                  <a:lnTo>
                    <a:pt x="4147820" y="5826760"/>
                  </a:lnTo>
                  <a:close/>
                  <a:moveTo>
                    <a:pt x="4182110" y="5567680"/>
                  </a:moveTo>
                  <a:lnTo>
                    <a:pt x="4250690" y="5506720"/>
                  </a:lnTo>
                  <a:lnTo>
                    <a:pt x="4319270" y="5567680"/>
                  </a:lnTo>
                  <a:lnTo>
                    <a:pt x="4353560" y="5529580"/>
                  </a:lnTo>
                  <a:lnTo>
                    <a:pt x="4251960" y="5436870"/>
                  </a:lnTo>
                  <a:lnTo>
                    <a:pt x="4150360" y="5529580"/>
                  </a:lnTo>
                  <a:lnTo>
                    <a:pt x="4182110" y="5567680"/>
                  </a:lnTo>
                  <a:close/>
                  <a:moveTo>
                    <a:pt x="4434840" y="0"/>
                  </a:moveTo>
                  <a:lnTo>
                    <a:pt x="4434840" y="387350"/>
                  </a:lnTo>
                  <a:lnTo>
                    <a:pt x="4434840" y="438150"/>
                  </a:lnTo>
                  <a:lnTo>
                    <a:pt x="4434840" y="5351780"/>
                  </a:lnTo>
                  <a:lnTo>
                    <a:pt x="4434840" y="5403850"/>
                  </a:lnTo>
                  <a:lnTo>
                    <a:pt x="4434840" y="5660390"/>
                  </a:lnTo>
                  <a:lnTo>
                    <a:pt x="4434840" y="5721350"/>
                  </a:lnTo>
                  <a:lnTo>
                    <a:pt x="4434840" y="5969000"/>
                  </a:lnTo>
                  <a:lnTo>
                    <a:pt x="4434840" y="6029960"/>
                  </a:lnTo>
                  <a:lnTo>
                    <a:pt x="4434840" y="6338570"/>
                  </a:lnTo>
                  <a:lnTo>
                    <a:pt x="4064000" y="6338570"/>
                  </a:lnTo>
                  <a:lnTo>
                    <a:pt x="4064000" y="6338570"/>
                  </a:lnTo>
                  <a:lnTo>
                    <a:pt x="0" y="6338570"/>
                  </a:lnTo>
                  <a:lnTo>
                    <a:pt x="0" y="436880"/>
                  </a:lnTo>
                  <a:lnTo>
                    <a:pt x="0" y="436880"/>
                  </a:lnTo>
                  <a:lnTo>
                    <a:pt x="0" y="0"/>
                  </a:lnTo>
                  <a:lnTo>
                    <a:pt x="4434840" y="0"/>
                  </a:lnTo>
                  <a:close/>
                  <a:moveTo>
                    <a:pt x="50800" y="386080"/>
                  </a:moveTo>
                  <a:lnTo>
                    <a:pt x="4384040" y="386080"/>
                  </a:lnTo>
                  <a:lnTo>
                    <a:pt x="4384040" y="50800"/>
                  </a:lnTo>
                  <a:lnTo>
                    <a:pt x="50800" y="50800"/>
                  </a:lnTo>
                  <a:lnTo>
                    <a:pt x="50800" y="386080"/>
                  </a:lnTo>
                  <a:close/>
                  <a:moveTo>
                    <a:pt x="4064000" y="6031230"/>
                  </a:moveTo>
                  <a:lnTo>
                    <a:pt x="4064000" y="5970270"/>
                  </a:lnTo>
                  <a:lnTo>
                    <a:pt x="4064000" y="5722620"/>
                  </a:lnTo>
                  <a:lnTo>
                    <a:pt x="4064000" y="5661660"/>
                  </a:lnTo>
                  <a:lnTo>
                    <a:pt x="4064000" y="5405120"/>
                  </a:lnTo>
                  <a:lnTo>
                    <a:pt x="4064000" y="5353050"/>
                  </a:lnTo>
                  <a:lnTo>
                    <a:pt x="4064000" y="436880"/>
                  </a:lnTo>
                  <a:lnTo>
                    <a:pt x="50800" y="436880"/>
                  </a:lnTo>
                  <a:lnTo>
                    <a:pt x="50800" y="6289040"/>
                  </a:lnTo>
                  <a:lnTo>
                    <a:pt x="4064000" y="6289040"/>
                  </a:lnTo>
                  <a:lnTo>
                    <a:pt x="4064000" y="6031230"/>
                  </a:lnTo>
                  <a:close/>
                  <a:moveTo>
                    <a:pt x="4384040" y="5403850"/>
                  </a:moveTo>
                  <a:lnTo>
                    <a:pt x="4114800" y="5403850"/>
                  </a:lnTo>
                  <a:lnTo>
                    <a:pt x="4114800" y="5660390"/>
                  </a:lnTo>
                  <a:lnTo>
                    <a:pt x="4384040" y="5660390"/>
                  </a:lnTo>
                  <a:lnTo>
                    <a:pt x="4384040" y="5403850"/>
                  </a:lnTo>
                  <a:close/>
                  <a:moveTo>
                    <a:pt x="4114800" y="5721350"/>
                  </a:moveTo>
                  <a:lnTo>
                    <a:pt x="4114800" y="5969000"/>
                  </a:lnTo>
                  <a:lnTo>
                    <a:pt x="4384040" y="5969000"/>
                  </a:lnTo>
                  <a:lnTo>
                    <a:pt x="4384040" y="5721350"/>
                  </a:lnTo>
                  <a:lnTo>
                    <a:pt x="4114800" y="5721350"/>
                  </a:lnTo>
                  <a:close/>
                  <a:moveTo>
                    <a:pt x="4384040" y="6031230"/>
                  </a:moveTo>
                  <a:lnTo>
                    <a:pt x="4114800" y="6031230"/>
                  </a:lnTo>
                  <a:lnTo>
                    <a:pt x="4114800" y="6289040"/>
                  </a:lnTo>
                  <a:lnTo>
                    <a:pt x="4384040" y="6289040"/>
                  </a:lnTo>
                  <a:lnTo>
                    <a:pt x="4384040" y="6031230"/>
                  </a:lnTo>
                  <a:close/>
                  <a:moveTo>
                    <a:pt x="4384040" y="5351780"/>
                  </a:moveTo>
                  <a:lnTo>
                    <a:pt x="4384040" y="438150"/>
                  </a:lnTo>
                  <a:lnTo>
                    <a:pt x="4114800" y="438150"/>
                  </a:lnTo>
                  <a:lnTo>
                    <a:pt x="4114800" y="5351780"/>
                  </a:lnTo>
                  <a:lnTo>
                    <a:pt x="4384040" y="5351780"/>
                  </a:lnTo>
                  <a:close/>
                  <a:moveTo>
                    <a:pt x="367030" y="224790"/>
                  </a:moveTo>
                  <a:cubicBezTo>
                    <a:pt x="367030" y="285750"/>
                    <a:pt x="317500" y="335280"/>
                    <a:pt x="256540" y="335280"/>
                  </a:cubicBezTo>
                  <a:cubicBezTo>
                    <a:pt x="195580" y="335280"/>
                    <a:pt x="146050" y="285750"/>
                    <a:pt x="146050" y="224790"/>
                  </a:cubicBezTo>
                  <a:cubicBezTo>
                    <a:pt x="146050" y="163830"/>
                    <a:pt x="195580" y="114300"/>
                    <a:pt x="256540" y="114300"/>
                  </a:cubicBezTo>
                  <a:cubicBezTo>
                    <a:pt x="317500" y="114300"/>
                    <a:pt x="367030" y="163830"/>
                    <a:pt x="367030" y="224790"/>
                  </a:cubicBezTo>
                  <a:close/>
                  <a:moveTo>
                    <a:pt x="316230" y="224790"/>
                  </a:moveTo>
                  <a:cubicBezTo>
                    <a:pt x="316230" y="191770"/>
                    <a:pt x="289560" y="165100"/>
                    <a:pt x="256540" y="165100"/>
                  </a:cubicBezTo>
                  <a:cubicBezTo>
                    <a:pt x="223520" y="165100"/>
                    <a:pt x="196850" y="191770"/>
                    <a:pt x="196850" y="224790"/>
                  </a:cubicBezTo>
                  <a:cubicBezTo>
                    <a:pt x="196850" y="257810"/>
                    <a:pt x="223520" y="284480"/>
                    <a:pt x="256540" y="284480"/>
                  </a:cubicBezTo>
                  <a:cubicBezTo>
                    <a:pt x="289560" y="285750"/>
                    <a:pt x="316230" y="257810"/>
                    <a:pt x="316230" y="224790"/>
                  </a:cubicBezTo>
                  <a:close/>
                  <a:moveTo>
                    <a:pt x="713740" y="224790"/>
                  </a:moveTo>
                  <a:cubicBezTo>
                    <a:pt x="713740" y="285750"/>
                    <a:pt x="664210" y="335280"/>
                    <a:pt x="603250" y="335280"/>
                  </a:cubicBezTo>
                  <a:cubicBezTo>
                    <a:pt x="542290" y="335280"/>
                    <a:pt x="492760" y="285750"/>
                    <a:pt x="492760" y="224790"/>
                  </a:cubicBezTo>
                  <a:cubicBezTo>
                    <a:pt x="492760" y="163830"/>
                    <a:pt x="541020" y="114300"/>
                    <a:pt x="603250" y="114300"/>
                  </a:cubicBezTo>
                  <a:cubicBezTo>
                    <a:pt x="664210" y="114300"/>
                    <a:pt x="713740" y="163830"/>
                    <a:pt x="713740" y="224790"/>
                  </a:cubicBezTo>
                  <a:close/>
                  <a:moveTo>
                    <a:pt x="662940" y="224790"/>
                  </a:moveTo>
                  <a:cubicBezTo>
                    <a:pt x="662940" y="191770"/>
                    <a:pt x="636270" y="165100"/>
                    <a:pt x="603250" y="165100"/>
                  </a:cubicBezTo>
                  <a:cubicBezTo>
                    <a:pt x="570230" y="165100"/>
                    <a:pt x="543560" y="191770"/>
                    <a:pt x="543560" y="224790"/>
                  </a:cubicBezTo>
                  <a:cubicBezTo>
                    <a:pt x="543560" y="257810"/>
                    <a:pt x="570230" y="284480"/>
                    <a:pt x="603250" y="284480"/>
                  </a:cubicBezTo>
                  <a:cubicBezTo>
                    <a:pt x="636270" y="285750"/>
                    <a:pt x="662940" y="257810"/>
                    <a:pt x="662940" y="224790"/>
                  </a:cubicBezTo>
                  <a:close/>
                  <a:moveTo>
                    <a:pt x="1060450" y="224790"/>
                  </a:moveTo>
                  <a:cubicBezTo>
                    <a:pt x="1060450" y="285750"/>
                    <a:pt x="1010920" y="335280"/>
                    <a:pt x="949960" y="335280"/>
                  </a:cubicBezTo>
                  <a:cubicBezTo>
                    <a:pt x="889000" y="335280"/>
                    <a:pt x="839470" y="285750"/>
                    <a:pt x="839470" y="224790"/>
                  </a:cubicBezTo>
                  <a:cubicBezTo>
                    <a:pt x="839470" y="163830"/>
                    <a:pt x="887730" y="114300"/>
                    <a:pt x="948690" y="114300"/>
                  </a:cubicBezTo>
                  <a:cubicBezTo>
                    <a:pt x="1009650" y="114300"/>
                    <a:pt x="1060450" y="163830"/>
                    <a:pt x="1060450" y="224790"/>
                  </a:cubicBezTo>
                  <a:close/>
                  <a:moveTo>
                    <a:pt x="1009650" y="224790"/>
                  </a:moveTo>
                  <a:cubicBezTo>
                    <a:pt x="1009650" y="191770"/>
                    <a:pt x="982980" y="165100"/>
                    <a:pt x="949960" y="165100"/>
                  </a:cubicBezTo>
                  <a:cubicBezTo>
                    <a:pt x="916940" y="165100"/>
                    <a:pt x="890270" y="191770"/>
                    <a:pt x="890270" y="224790"/>
                  </a:cubicBezTo>
                  <a:cubicBezTo>
                    <a:pt x="890270" y="257810"/>
                    <a:pt x="916940" y="284480"/>
                    <a:pt x="949960" y="284480"/>
                  </a:cubicBezTo>
                  <a:cubicBezTo>
                    <a:pt x="981710" y="285750"/>
                    <a:pt x="1009650" y="257810"/>
                    <a:pt x="1009650" y="224790"/>
                  </a:cubicBezTo>
                  <a:close/>
                  <a:moveTo>
                    <a:pt x="1207770" y="304800"/>
                  </a:moveTo>
                  <a:lnTo>
                    <a:pt x="4263390" y="304800"/>
                  </a:lnTo>
                  <a:lnTo>
                    <a:pt x="4263390" y="254000"/>
                  </a:lnTo>
                  <a:lnTo>
                    <a:pt x="1207770" y="254000"/>
                  </a:lnTo>
                  <a:lnTo>
                    <a:pt x="1207770" y="304800"/>
                  </a:lnTo>
                  <a:close/>
                  <a:moveTo>
                    <a:pt x="1207770" y="177800"/>
                  </a:moveTo>
                  <a:lnTo>
                    <a:pt x="4263390" y="177800"/>
                  </a:lnTo>
                  <a:lnTo>
                    <a:pt x="4263390" y="127000"/>
                  </a:lnTo>
                  <a:lnTo>
                    <a:pt x="1207770" y="127000"/>
                  </a:lnTo>
                  <a:lnTo>
                    <a:pt x="1207770" y="1778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13842028" y="4084483"/>
            <a:ext cx="4033396" cy="5765955"/>
            <a:chOff x="0" y="0"/>
            <a:chExt cx="4434840" cy="633984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436880"/>
              <a:ext cx="4064000" cy="5902960"/>
            </a:xfrm>
            <a:custGeom>
              <a:avLst/>
              <a:gdLst/>
              <a:ahLst/>
              <a:cxnLst/>
              <a:rect r="r" b="b" t="t" l="l"/>
              <a:pathLst>
                <a:path h="5902960" w="4064000">
                  <a:moveTo>
                    <a:pt x="4064000" y="5902960"/>
                  </a:moveTo>
                  <a:lnTo>
                    <a:pt x="0" y="5902960"/>
                  </a:lnTo>
                  <a:lnTo>
                    <a:pt x="0" y="0"/>
                  </a:lnTo>
                  <a:lnTo>
                    <a:pt x="4064000" y="0"/>
                  </a:lnTo>
                  <a:lnTo>
                    <a:pt x="4064000" y="5902960"/>
                  </a:lnTo>
                  <a:close/>
                </a:path>
              </a:pathLst>
            </a:custGeom>
            <a:blipFill>
              <a:blip r:embed="rId6"/>
              <a:stretch>
                <a:fillRect l="0" t="-28120" r="0" b="-7479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50800" y="50800"/>
              <a:ext cx="4333240" cy="6239510"/>
            </a:xfrm>
            <a:custGeom>
              <a:avLst/>
              <a:gdLst/>
              <a:ahLst/>
              <a:cxnLst/>
              <a:rect r="r" b="b" t="t" l="l"/>
              <a:pathLst>
                <a:path h="6239510" w="4333240">
                  <a:moveTo>
                    <a:pt x="4333240" y="335280"/>
                  </a:moveTo>
                  <a:lnTo>
                    <a:pt x="0" y="335280"/>
                  </a:lnTo>
                  <a:lnTo>
                    <a:pt x="0" y="0"/>
                  </a:lnTo>
                  <a:lnTo>
                    <a:pt x="4333240" y="0"/>
                  </a:lnTo>
                  <a:lnTo>
                    <a:pt x="4333240" y="335280"/>
                  </a:lnTo>
                  <a:close/>
                  <a:moveTo>
                    <a:pt x="4333240" y="5970270"/>
                  </a:moveTo>
                  <a:lnTo>
                    <a:pt x="4064000" y="5970270"/>
                  </a:lnTo>
                  <a:lnTo>
                    <a:pt x="4064000" y="6239510"/>
                  </a:lnTo>
                  <a:lnTo>
                    <a:pt x="4333240" y="6239510"/>
                  </a:lnTo>
                  <a:lnTo>
                    <a:pt x="4333240" y="5970270"/>
                  </a:lnTo>
                  <a:close/>
                </a:path>
              </a:pathLst>
            </a:custGeom>
            <a:solidFill>
              <a:srgbClr val="1D191A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196850" y="165100"/>
              <a:ext cx="811530" cy="119380"/>
            </a:xfrm>
            <a:custGeom>
              <a:avLst/>
              <a:gdLst/>
              <a:ahLst/>
              <a:cxnLst/>
              <a:rect r="r" b="b" t="t" l="l"/>
              <a:pathLst>
                <a:path h="119380" w="811530">
                  <a:moveTo>
                    <a:pt x="119380" y="59690"/>
                  </a:moveTo>
                  <a:cubicBezTo>
                    <a:pt x="119380" y="92710"/>
                    <a:pt x="92710" y="119380"/>
                    <a:pt x="59690" y="119380"/>
                  </a:cubicBezTo>
                  <a:cubicBezTo>
                    <a:pt x="26670" y="119380"/>
                    <a:pt x="0" y="92710"/>
                    <a:pt x="0" y="59690"/>
                  </a:cubicBezTo>
                  <a:cubicBezTo>
                    <a:pt x="0" y="26670"/>
                    <a:pt x="26670" y="0"/>
                    <a:pt x="59690" y="0"/>
                  </a:cubicBezTo>
                  <a:cubicBezTo>
                    <a:pt x="92710" y="0"/>
                    <a:pt x="119380" y="26670"/>
                    <a:pt x="119380" y="59690"/>
                  </a:cubicBezTo>
                  <a:close/>
                  <a:moveTo>
                    <a:pt x="406400" y="0"/>
                  </a:moveTo>
                  <a:cubicBezTo>
                    <a:pt x="373380" y="0"/>
                    <a:pt x="346710" y="26670"/>
                    <a:pt x="346710" y="59690"/>
                  </a:cubicBezTo>
                  <a:cubicBezTo>
                    <a:pt x="346710" y="92710"/>
                    <a:pt x="373380" y="119380"/>
                    <a:pt x="406400" y="119380"/>
                  </a:cubicBezTo>
                  <a:cubicBezTo>
                    <a:pt x="439420" y="119380"/>
                    <a:pt x="466090" y="92710"/>
                    <a:pt x="466090" y="59690"/>
                  </a:cubicBezTo>
                  <a:cubicBezTo>
                    <a:pt x="466090" y="26670"/>
                    <a:pt x="439420" y="0"/>
                    <a:pt x="406400" y="0"/>
                  </a:cubicBezTo>
                  <a:close/>
                  <a:moveTo>
                    <a:pt x="751840" y="0"/>
                  </a:moveTo>
                  <a:cubicBezTo>
                    <a:pt x="718820" y="0"/>
                    <a:pt x="692150" y="26670"/>
                    <a:pt x="692150" y="59690"/>
                  </a:cubicBezTo>
                  <a:cubicBezTo>
                    <a:pt x="692150" y="92710"/>
                    <a:pt x="718820" y="119380"/>
                    <a:pt x="751840" y="119380"/>
                  </a:cubicBezTo>
                  <a:cubicBezTo>
                    <a:pt x="784860" y="119380"/>
                    <a:pt x="811530" y="92710"/>
                    <a:pt x="811530" y="59690"/>
                  </a:cubicBezTo>
                  <a:cubicBezTo>
                    <a:pt x="811530" y="26670"/>
                    <a:pt x="784860" y="0"/>
                    <a:pt x="75184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4114800" y="438150"/>
              <a:ext cx="269240" cy="5532120"/>
            </a:xfrm>
            <a:custGeom>
              <a:avLst/>
              <a:gdLst/>
              <a:ahLst/>
              <a:cxnLst/>
              <a:rect r="r" b="b" t="t" l="l"/>
              <a:pathLst>
                <a:path h="5532120" w="269240">
                  <a:moveTo>
                    <a:pt x="269240" y="5532120"/>
                  </a:moveTo>
                  <a:lnTo>
                    <a:pt x="0" y="5532120"/>
                  </a:lnTo>
                  <a:lnTo>
                    <a:pt x="0" y="0"/>
                  </a:lnTo>
                  <a:lnTo>
                    <a:pt x="269240" y="0"/>
                  </a:lnTo>
                  <a:lnTo>
                    <a:pt x="269240" y="553212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4434840" cy="6338570"/>
            </a:xfrm>
            <a:custGeom>
              <a:avLst/>
              <a:gdLst/>
              <a:ahLst/>
              <a:cxnLst/>
              <a:rect r="r" b="b" t="t" l="l"/>
              <a:pathLst>
                <a:path h="6338570" w="4434840">
                  <a:moveTo>
                    <a:pt x="4147820" y="5826760"/>
                  </a:moveTo>
                  <a:lnTo>
                    <a:pt x="4182110" y="5788660"/>
                  </a:lnTo>
                  <a:lnTo>
                    <a:pt x="4250690" y="5849620"/>
                  </a:lnTo>
                  <a:lnTo>
                    <a:pt x="4319270" y="5788660"/>
                  </a:lnTo>
                  <a:lnTo>
                    <a:pt x="4353560" y="5826760"/>
                  </a:lnTo>
                  <a:lnTo>
                    <a:pt x="4251960" y="5919470"/>
                  </a:lnTo>
                  <a:lnTo>
                    <a:pt x="4147820" y="5826760"/>
                  </a:lnTo>
                  <a:close/>
                  <a:moveTo>
                    <a:pt x="4182110" y="5567680"/>
                  </a:moveTo>
                  <a:lnTo>
                    <a:pt x="4250690" y="5506720"/>
                  </a:lnTo>
                  <a:lnTo>
                    <a:pt x="4319270" y="5567680"/>
                  </a:lnTo>
                  <a:lnTo>
                    <a:pt x="4353560" y="5529580"/>
                  </a:lnTo>
                  <a:lnTo>
                    <a:pt x="4251960" y="5436870"/>
                  </a:lnTo>
                  <a:lnTo>
                    <a:pt x="4150360" y="5529580"/>
                  </a:lnTo>
                  <a:lnTo>
                    <a:pt x="4182110" y="5567680"/>
                  </a:lnTo>
                  <a:close/>
                  <a:moveTo>
                    <a:pt x="4434840" y="0"/>
                  </a:moveTo>
                  <a:lnTo>
                    <a:pt x="4434840" y="387350"/>
                  </a:lnTo>
                  <a:lnTo>
                    <a:pt x="4434840" y="438150"/>
                  </a:lnTo>
                  <a:lnTo>
                    <a:pt x="4434840" y="5351780"/>
                  </a:lnTo>
                  <a:lnTo>
                    <a:pt x="4434840" y="5403850"/>
                  </a:lnTo>
                  <a:lnTo>
                    <a:pt x="4434840" y="5660390"/>
                  </a:lnTo>
                  <a:lnTo>
                    <a:pt x="4434840" y="5721350"/>
                  </a:lnTo>
                  <a:lnTo>
                    <a:pt x="4434840" y="5969000"/>
                  </a:lnTo>
                  <a:lnTo>
                    <a:pt x="4434840" y="6029960"/>
                  </a:lnTo>
                  <a:lnTo>
                    <a:pt x="4434840" y="6338570"/>
                  </a:lnTo>
                  <a:lnTo>
                    <a:pt x="4064000" y="6338570"/>
                  </a:lnTo>
                  <a:lnTo>
                    <a:pt x="4064000" y="6338570"/>
                  </a:lnTo>
                  <a:lnTo>
                    <a:pt x="0" y="6338570"/>
                  </a:lnTo>
                  <a:lnTo>
                    <a:pt x="0" y="436880"/>
                  </a:lnTo>
                  <a:lnTo>
                    <a:pt x="0" y="436880"/>
                  </a:lnTo>
                  <a:lnTo>
                    <a:pt x="0" y="0"/>
                  </a:lnTo>
                  <a:lnTo>
                    <a:pt x="4434840" y="0"/>
                  </a:lnTo>
                  <a:close/>
                  <a:moveTo>
                    <a:pt x="50800" y="386080"/>
                  </a:moveTo>
                  <a:lnTo>
                    <a:pt x="4384040" y="386080"/>
                  </a:lnTo>
                  <a:lnTo>
                    <a:pt x="4384040" y="50800"/>
                  </a:lnTo>
                  <a:lnTo>
                    <a:pt x="50800" y="50800"/>
                  </a:lnTo>
                  <a:lnTo>
                    <a:pt x="50800" y="386080"/>
                  </a:lnTo>
                  <a:close/>
                  <a:moveTo>
                    <a:pt x="4064000" y="6031230"/>
                  </a:moveTo>
                  <a:lnTo>
                    <a:pt x="4064000" y="5970270"/>
                  </a:lnTo>
                  <a:lnTo>
                    <a:pt x="4064000" y="5722620"/>
                  </a:lnTo>
                  <a:lnTo>
                    <a:pt x="4064000" y="5661660"/>
                  </a:lnTo>
                  <a:lnTo>
                    <a:pt x="4064000" y="5405120"/>
                  </a:lnTo>
                  <a:lnTo>
                    <a:pt x="4064000" y="5353050"/>
                  </a:lnTo>
                  <a:lnTo>
                    <a:pt x="4064000" y="436880"/>
                  </a:lnTo>
                  <a:lnTo>
                    <a:pt x="50800" y="436880"/>
                  </a:lnTo>
                  <a:lnTo>
                    <a:pt x="50800" y="6289040"/>
                  </a:lnTo>
                  <a:lnTo>
                    <a:pt x="4064000" y="6289040"/>
                  </a:lnTo>
                  <a:lnTo>
                    <a:pt x="4064000" y="6031230"/>
                  </a:lnTo>
                  <a:close/>
                  <a:moveTo>
                    <a:pt x="4384040" y="5403850"/>
                  </a:moveTo>
                  <a:lnTo>
                    <a:pt x="4114800" y="5403850"/>
                  </a:lnTo>
                  <a:lnTo>
                    <a:pt x="4114800" y="5660390"/>
                  </a:lnTo>
                  <a:lnTo>
                    <a:pt x="4384040" y="5660390"/>
                  </a:lnTo>
                  <a:lnTo>
                    <a:pt x="4384040" y="5403850"/>
                  </a:lnTo>
                  <a:close/>
                  <a:moveTo>
                    <a:pt x="4114800" y="5721350"/>
                  </a:moveTo>
                  <a:lnTo>
                    <a:pt x="4114800" y="5969000"/>
                  </a:lnTo>
                  <a:lnTo>
                    <a:pt x="4384040" y="5969000"/>
                  </a:lnTo>
                  <a:lnTo>
                    <a:pt x="4384040" y="5721350"/>
                  </a:lnTo>
                  <a:lnTo>
                    <a:pt x="4114800" y="5721350"/>
                  </a:lnTo>
                  <a:close/>
                  <a:moveTo>
                    <a:pt x="4384040" y="6031230"/>
                  </a:moveTo>
                  <a:lnTo>
                    <a:pt x="4114800" y="6031230"/>
                  </a:lnTo>
                  <a:lnTo>
                    <a:pt x="4114800" y="6289040"/>
                  </a:lnTo>
                  <a:lnTo>
                    <a:pt x="4384040" y="6289040"/>
                  </a:lnTo>
                  <a:lnTo>
                    <a:pt x="4384040" y="6031230"/>
                  </a:lnTo>
                  <a:close/>
                  <a:moveTo>
                    <a:pt x="4384040" y="5351780"/>
                  </a:moveTo>
                  <a:lnTo>
                    <a:pt x="4384040" y="438150"/>
                  </a:lnTo>
                  <a:lnTo>
                    <a:pt x="4114800" y="438150"/>
                  </a:lnTo>
                  <a:lnTo>
                    <a:pt x="4114800" y="5351780"/>
                  </a:lnTo>
                  <a:lnTo>
                    <a:pt x="4384040" y="5351780"/>
                  </a:lnTo>
                  <a:close/>
                  <a:moveTo>
                    <a:pt x="367030" y="224790"/>
                  </a:moveTo>
                  <a:cubicBezTo>
                    <a:pt x="367030" y="285750"/>
                    <a:pt x="317500" y="335280"/>
                    <a:pt x="256540" y="335280"/>
                  </a:cubicBezTo>
                  <a:cubicBezTo>
                    <a:pt x="195580" y="335280"/>
                    <a:pt x="146050" y="285750"/>
                    <a:pt x="146050" y="224790"/>
                  </a:cubicBezTo>
                  <a:cubicBezTo>
                    <a:pt x="146050" y="163830"/>
                    <a:pt x="195580" y="114300"/>
                    <a:pt x="256540" y="114300"/>
                  </a:cubicBezTo>
                  <a:cubicBezTo>
                    <a:pt x="317500" y="114300"/>
                    <a:pt x="367030" y="163830"/>
                    <a:pt x="367030" y="224790"/>
                  </a:cubicBezTo>
                  <a:close/>
                  <a:moveTo>
                    <a:pt x="316230" y="224790"/>
                  </a:moveTo>
                  <a:cubicBezTo>
                    <a:pt x="316230" y="191770"/>
                    <a:pt x="289560" y="165100"/>
                    <a:pt x="256540" y="165100"/>
                  </a:cubicBezTo>
                  <a:cubicBezTo>
                    <a:pt x="223520" y="165100"/>
                    <a:pt x="196850" y="191770"/>
                    <a:pt x="196850" y="224790"/>
                  </a:cubicBezTo>
                  <a:cubicBezTo>
                    <a:pt x="196850" y="257810"/>
                    <a:pt x="223520" y="284480"/>
                    <a:pt x="256540" y="284480"/>
                  </a:cubicBezTo>
                  <a:cubicBezTo>
                    <a:pt x="289560" y="285750"/>
                    <a:pt x="316230" y="257810"/>
                    <a:pt x="316230" y="224790"/>
                  </a:cubicBezTo>
                  <a:close/>
                  <a:moveTo>
                    <a:pt x="713740" y="224790"/>
                  </a:moveTo>
                  <a:cubicBezTo>
                    <a:pt x="713740" y="285750"/>
                    <a:pt x="664210" y="335280"/>
                    <a:pt x="603250" y="335280"/>
                  </a:cubicBezTo>
                  <a:cubicBezTo>
                    <a:pt x="542290" y="335280"/>
                    <a:pt x="492760" y="285750"/>
                    <a:pt x="492760" y="224790"/>
                  </a:cubicBezTo>
                  <a:cubicBezTo>
                    <a:pt x="492760" y="163830"/>
                    <a:pt x="541020" y="114300"/>
                    <a:pt x="603250" y="114300"/>
                  </a:cubicBezTo>
                  <a:cubicBezTo>
                    <a:pt x="664210" y="114300"/>
                    <a:pt x="713740" y="163830"/>
                    <a:pt x="713740" y="224790"/>
                  </a:cubicBezTo>
                  <a:close/>
                  <a:moveTo>
                    <a:pt x="662940" y="224790"/>
                  </a:moveTo>
                  <a:cubicBezTo>
                    <a:pt x="662940" y="191770"/>
                    <a:pt x="636270" y="165100"/>
                    <a:pt x="603250" y="165100"/>
                  </a:cubicBezTo>
                  <a:cubicBezTo>
                    <a:pt x="570230" y="165100"/>
                    <a:pt x="543560" y="191770"/>
                    <a:pt x="543560" y="224790"/>
                  </a:cubicBezTo>
                  <a:cubicBezTo>
                    <a:pt x="543560" y="257810"/>
                    <a:pt x="570230" y="284480"/>
                    <a:pt x="603250" y="284480"/>
                  </a:cubicBezTo>
                  <a:cubicBezTo>
                    <a:pt x="636270" y="285750"/>
                    <a:pt x="662940" y="257810"/>
                    <a:pt x="662940" y="224790"/>
                  </a:cubicBezTo>
                  <a:close/>
                  <a:moveTo>
                    <a:pt x="1060450" y="224790"/>
                  </a:moveTo>
                  <a:cubicBezTo>
                    <a:pt x="1060450" y="285750"/>
                    <a:pt x="1010920" y="335280"/>
                    <a:pt x="949960" y="335280"/>
                  </a:cubicBezTo>
                  <a:cubicBezTo>
                    <a:pt x="889000" y="335280"/>
                    <a:pt x="839470" y="285750"/>
                    <a:pt x="839470" y="224790"/>
                  </a:cubicBezTo>
                  <a:cubicBezTo>
                    <a:pt x="839470" y="163830"/>
                    <a:pt x="887730" y="114300"/>
                    <a:pt x="948690" y="114300"/>
                  </a:cubicBezTo>
                  <a:cubicBezTo>
                    <a:pt x="1009650" y="114300"/>
                    <a:pt x="1060450" y="163830"/>
                    <a:pt x="1060450" y="224790"/>
                  </a:cubicBezTo>
                  <a:close/>
                  <a:moveTo>
                    <a:pt x="1009650" y="224790"/>
                  </a:moveTo>
                  <a:cubicBezTo>
                    <a:pt x="1009650" y="191770"/>
                    <a:pt x="982980" y="165100"/>
                    <a:pt x="949960" y="165100"/>
                  </a:cubicBezTo>
                  <a:cubicBezTo>
                    <a:pt x="916940" y="165100"/>
                    <a:pt x="890270" y="191770"/>
                    <a:pt x="890270" y="224790"/>
                  </a:cubicBezTo>
                  <a:cubicBezTo>
                    <a:pt x="890270" y="257810"/>
                    <a:pt x="916940" y="284480"/>
                    <a:pt x="949960" y="284480"/>
                  </a:cubicBezTo>
                  <a:cubicBezTo>
                    <a:pt x="981710" y="285750"/>
                    <a:pt x="1009650" y="257810"/>
                    <a:pt x="1009650" y="224790"/>
                  </a:cubicBezTo>
                  <a:close/>
                  <a:moveTo>
                    <a:pt x="1207770" y="304800"/>
                  </a:moveTo>
                  <a:lnTo>
                    <a:pt x="4263390" y="304800"/>
                  </a:lnTo>
                  <a:lnTo>
                    <a:pt x="4263390" y="254000"/>
                  </a:lnTo>
                  <a:lnTo>
                    <a:pt x="1207770" y="254000"/>
                  </a:lnTo>
                  <a:lnTo>
                    <a:pt x="1207770" y="304800"/>
                  </a:lnTo>
                  <a:close/>
                  <a:moveTo>
                    <a:pt x="1207770" y="177800"/>
                  </a:moveTo>
                  <a:lnTo>
                    <a:pt x="4263390" y="177800"/>
                  </a:lnTo>
                  <a:lnTo>
                    <a:pt x="4263390" y="127000"/>
                  </a:lnTo>
                  <a:lnTo>
                    <a:pt x="1207770" y="127000"/>
                  </a:lnTo>
                  <a:lnTo>
                    <a:pt x="1207770" y="1778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TextBox 17" id="17"/>
          <p:cNvSpPr txBox="true"/>
          <p:nvPr/>
        </p:nvSpPr>
        <p:spPr>
          <a:xfrm rot="0">
            <a:off x="1222326" y="2166588"/>
            <a:ext cx="9013103" cy="66363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4"/>
              </a:lnSpc>
            </a:pPr>
            <a:r>
              <a:rPr lang="en-US" sz="2524" b="true">
                <a:solidFill>
                  <a:srgbClr val="FF0000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   Better Starting Position</a:t>
            </a:r>
          </a:p>
          <a:p>
            <a:pPr algn="ctr">
              <a:lnSpc>
                <a:spcPts val="2524"/>
              </a:lnSpc>
            </a:pPr>
          </a:p>
          <a:p>
            <a:pPr algn="ctr">
              <a:lnSpc>
                <a:spcPts val="2524"/>
              </a:lnSpc>
            </a:pPr>
            <a:r>
              <a:rPr lang="en-US" sz="2524">
                <a:solidFill>
                  <a:srgbClr val="FFFFFF"/>
                </a:solidFill>
                <a:latin typeface="Neue Machina"/>
                <a:ea typeface="Neue Machina"/>
                <a:cs typeface="Neue Machina"/>
                <a:sym typeface="Neue Machina"/>
              </a:rPr>
              <a:t>Teams and drivers to commit fully during qualifiers</a:t>
            </a:r>
          </a:p>
          <a:p>
            <a:pPr algn="ctr">
              <a:lnSpc>
                <a:spcPts val="2524"/>
              </a:lnSpc>
            </a:pPr>
          </a:p>
          <a:p>
            <a:pPr algn="ctr">
              <a:lnSpc>
                <a:spcPts val="2524"/>
              </a:lnSpc>
            </a:pPr>
          </a:p>
          <a:p>
            <a:pPr algn="ctr">
              <a:lnSpc>
                <a:spcPts val="2524"/>
              </a:lnSpc>
            </a:pPr>
            <a:r>
              <a:rPr lang="en-US" sz="2524" b="true">
                <a:solidFill>
                  <a:srgbClr val="FF0000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   Lower average lap times</a:t>
            </a:r>
          </a:p>
          <a:p>
            <a:pPr algn="ctr">
              <a:lnSpc>
                <a:spcPts val="2524"/>
              </a:lnSpc>
            </a:pPr>
          </a:p>
          <a:p>
            <a:pPr algn="ctr">
              <a:lnSpc>
                <a:spcPts val="2524"/>
              </a:lnSpc>
            </a:pPr>
            <a:r>
              <a:rPr lang="en-US" sz="2524">
                <a:solidFill>
                  <a:srgbClr val="FFFFFF"/>
                </a:solidFill>
                <a:latin typeface="Neue Machina"/>
                <a:ea typeface="Neue Machina"/>
                <a:cs typeface="Neue Machina"/>
                <a:sym typeface="Neue Machina"/>
              </a:rPr>
              <a:t>Hire better drivers and have more practice to improve their consistency</a:t>
            </a:r>
          </a:p>
          <a:p>
            <a:pPr algn="ctr">
              <a:lnSpc>
                <a:spcPts val="2524"/>
              </a:lnSpc>
            </a:pPr>
          </a:p>
          <a:p>
            <a:pPr algn="ctr">
              <a:lnSpc>
                <a:spcPts val="2524"/>
              </a:lnSpc>
            </a:pPr>
          </a:p>
          <a:p>
            <a:pPr algn="ctr">
              <a:lnSpc>
                <a:spcPts val="2524"/>
              </a:lnSpc>
            </a:pPr>
            <a:r>
              <a:rPr lang="en-US" sz="2524" b="true">
                <a:solidFill>
                  <a:srgbClr val="FF0000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   Lower fastest lap times</a:t>
            </a:r>
          </a:p>
          <a:p>
            <a:pPr algn="ctr">
              <a:lnSpc>
                <a:spcPts val="2524"/>
              </a:lnSpc>
            </a:pPr>
          </a:p>
          <a:p>
            <a:pPr algn="ctr">
              <a:lnSpc>
                <a:spcPts val="2524"/>
              </a:lnSpc>
            </a:pPr>
            <a:r>
              <a:rPr lang="en-US" sz="2524">
                <a:solidFill>
                  <a:srgbClr val="FFFFFF"/>
                </a:solidFill>
                <a:latin typeface="Neue Machina"/>
                <a:ea typeface="Neue Machina"/>
                <a:cs typeface="Neue Machina"/>
                <a:sym typeface="Neue Machina"/>
              </a:rPr>
              <a:t>More investment into R&amp;D</a:t>
            </a:r>
          </a:p>
          <a:p>
            <a:pPr algn="ctr">
              <a:lnSpc>
                <a:spcPts val="2524"/>
              </a:lnSpc>
            </a:pPr>
          </a:p>
          <a:p>
            <a:pPr algn="ctr">
              <a:lnSpc>
                <a:spcPts val="2524"/>
              </a:lnSpc>
            </a:pPr>
          </a:p>
          <a:p>
            <a:pPr algn="ctr">
              <a:lnSpc>
                <a:spcPts val="2524"/>
              </a:lnSpc>
            </a:pPr>
            <a:r>
              <a:rPr lang="en-US" sz="2524" b="true">
                <a:solidFill>
                  <a:srgbClr val="FF0000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   Lower average pit stop times</a:t>
            </a:r>
          </a:p>
          <a:p>
            <a:pPr algn="ctr">
              <a:lnSpc>
                <a:spcPts val="2524"/>
              </a:lnSpc>
            </a:pPr>
          </a:p>
          <a:p>
            <a:pPr algn="ctr">
              <a:lnSpc>
                <a:spcPts val="2524"/>
              </a:lnSpc>
            </a:pPr>
            <a:r>
              <a:rPr lang="en-US" sz="2524">
                <a:solidFill>
                  <a:srgbClr val="FFFFFF"/>
                </a:solidFill>
                <a:latin typeface="Neue Machina"/>
                <a:ea typeface="Neue Machina"/>
                <a:cs typeface="Neue Machina"/>
                <a:sym typeface="Neue Machina"/>
              </a:rPr>
              <a:t>Increase amount of practice and employ better strategies</a:t>
            </a:r>
          </a:p>
          <a:p>
            <a:pPr algn="ctr">
              <a:lnSpc>
                <a:spcPts val="2524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4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111" r="0" b="-711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92482" y="818027"/>
            <a:ext cx="15703036" cy="8650945"/>
          </a:xfrm>
          <a:custGeom>
            <a:avLst/>
            <a:gdLst/>
            <a:ahLst/>
            <a:cxnLst/>
            <a:rect r="r" b="b" t="t" l="l"/>
            <a:pathLst>
              <a:path h="8650945" w="15703036">
                <a:moveTo>
                  <a:pt x="0" y="0"/>
                </a:moveTo>
                <a:lnTo>
                  <a:pt x="15703036" y="0"/>
                </a:lnTo>
                <a:lnTo>
                  <a:pt x="15703036" y="8650946"/>
                </a:lnTo>
                <a:lnTo>
                  <a:pt x="0" y="865094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960193" y="3446018"/>
            <a:ext cx="12367613" cy="2398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51"/>
              </a:lnSpc>
            </a:pPr>
            <a:r>
              <a:rPr lang="en-US" b="true" sz="9251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THANK</a:t>
            </a:r>
          </a:p>
          <a:p>
            <a:pPr algn="ctr">
              <a:lnSpc>
                <a:spcPts val="9251"/>
              </a:lnSpc>
            </a:pPr>
            <a:r>
              <a:rPr lang="en-US" b="true" sz="9251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YOU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77" r="0" b="-9277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273280" y="148517"/>
            <a:ext cx="17741441" cy="9989967"/>
          </a:xfrm>
          <a:custGeom>
            <a:avLst/>
            <a:gdLst/>
            <a:ahLst/>
            <a:cxnLst/>
            <a:rect r="r" b="b" t="t" l="l"/>
            <a:pathLst>
              <a:path h="9989967" w="17741441">
                <a:moveTo>
                  <a:pt x="17741440" y="0"/>
                </a:moveTo>
                <a:lnTo>
                  <a:pt x="0" y="0"/>
                </a:lnTo>
                <a:lnTo>
                  <a:pt x="0" y="9989966"/>
                </a:lnTo>
                <a:lnTo>
                  <a:pt x="17741440" y="9989966"/>
                </a:lnTo>
                <a:lnTo>
                  <a:pt x="1774144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290641" y="2739590"/>
            <a:ext cx="9216522" cy="6053113"/>
            <a:chOff x="0" y="0"/>
            <a:chExt cx="12288695" cy="8070817"/>
          </a:xfrm>
        </p:grpSpPr>
        <p:grpSp>
          <p:nvGrpSpPr>
            <p:cNvPr name="Group 5" id="5"/>
            <p:cNvGrpSpPr>
              <a:grpSpLocks noChangeAspect="true"/>
            </p:cNvGrpSpPr>
            <p:nvPr/>
          </p:nvGrpSpPr>
          <p:grpSpPr>
            <a:xfrm rot="0">
              <a:off x="0" y="144609"/>
              <a:ext cx="12288695" cy="7926209"/>
              <a:chOff x="0" y="0"/>
              <a:chExt cx="6350000" cy="409575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101600" y="521970"/>
                <a:ext cx="6146800" cy="3472180"/>
              </a:xfrm>
              <a:custGeom>
                <a:avLst/>
                <a:gdLst/>
                <a:ahLst/>
                <a:cxnLst/>
                <a:rect r="r" b="b" t="t" l="l"/>
                <a:pathLst>
                  <a:path h="3472180" w="6146800">
                    <a:moveTo>
                      <a:pt x="0" y="0"/>
                    </a:moveTo>
                    <a:lnTo>
                      <a:pt x="6146800" y="0"/>
                    </a:lnTo>
                    <a:lnTo>
                      <a:pt x="6146800" y="3472180"/>
                    </a:lnTo>
                    <a:lnTo>
                      <a:pt x="0" y="3472180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5"/>
                <a:stretch>
                  <a:fillRect l="-285" t="0" r="-285" b="0"/>
                </a:stretch>
              </a:blipFill>
            </p:spPr>
          </p:sp>
          <p:sp>
            <p:nvSpPr>
              <p:cNvPr name="Freeform 7" id="7"/>
              <p:cNvSpPr/>
              <p:nvPr/>
            </p:nvSpPr>
            <p:spPr>
              <a:xfrm flipH="false" flipV="false" rot="0">
                <a:off x="95250" y="110490"/>
                <a:ext cx="1186180" cy="311150"/>
              </a:xfrm>
              <a:custGeom>
                <a:avLst/>
                <a:gdLst/>
                <a:ahLst/>
                <a:cxnLst/>
                <a:rect r="r" b="b" t="t" l="l"/>
                <a:pathLst>
                  <a:path h="311150" w="1186180">
                    <a:moveTo>
                      <a:pt x="537210" y="99060"/>
                    </a:moveTo>
                    <a:lnTo>
                      <a:pt x="648970" y="99060"/>
                    </a:lnTo>
                    <a:lnTo>
                      <a:pt x="648970" y="210820"/>
                    </a:lnTo>
                    <a:lnTo>
                      <a:pt x="537210" y="210820"/>
                    </a:lnTo>
                    <a:lnTo>
                      <a:pt x="537210" y="99060"/>
                    </a:lnTo>
                    <a:close/>
                    <a:moveTo>
                      <a:pt x="6350" y="0"/>
                    </a:moveTo>
                    <a:lnTo>
                      <a:pt x="312420" y="0"/>
                    </a:lnTo>
                    <a:lnTo>
                      <a:pt x="312420" y="311150"/>
                    </a:lnTo>
                    <a:lnTo>
                      <a:pt x="6350" y="311150"/>
                    </a:lnTo>
                    <a:lnTo>
                      <a:pt x="0" y="311150"/>
                    </a:lnTo>
                    <a:lnTo>
                      <a:pt x="0" y="0"/>
                    </a:lnTo>
                    <a:lnTo>
                      <a:pt x="6350" y="0"/>
                    </a:lnTo>
                    <a:close/>
                    <a:moveTo>
                      <a:pt x="120650" y="156210"/>
                    </a:moveTo>
                    <a:lnTo>
                      <a:pt x="43180" y="232410"/>
                    </a:lnTo>
                    <a:lnTo>
                      <a:pt x="78740" y="267970"/>
                    </a:lnTo>
                    <a:lnTo>
                      <a:pt x="156210" y="190500"/>
                    </a:lnTo>
                    <a:lnTo>
                      <a:pt x="233680" y="267970"/>
                    </a:lnTo>
                    <a:lnTo>
                      <a:pt x="269240" y="232410"/>
                    </a:lnTo>
                    <a:lnTo>
                      <a:pt x="191770" y="156210"/>
                    </a:lnTo>
                    <a:lnTo>
                      <a:pt x="269240" y="78740"/>
                    </a:lnTo>
                    <a:lnTo>
                      <a:pt x="233680" y="43180"/>
                    </a:lnTo>
                    <a:lnTo>
                      <a:pt x="156210" y="120650"/>
                    </a:lnTo>
                    <a:lnTo>
                      <a:pt x="78740" y="43180"/>
                    </a:lnTo>
                    <a:lnTo>
                      <a:pt x="43180" y="78740"/>
                    </a:lnTo>
                    <a:lnTo>
                      <a:pt x="120650" y="156210"/>
                    </a:lnTo>
                    <a:close/>
                    <a:moveTo>
                      <a:pt x="436880" y="0"/>
                    </a:moveTo>
                    <a:lnTo>
                      <a:pt x="748030" y="0"/>
                    </a:lnTo>
                    <a:lnTo>
                      <a:pt x="748030" y="311150"/>
                    </a:lnTo>
                    <a:lnTo>
                      <a:pt x="436880" y="311150"/>
                    </a:lnTo>
                    <a:lnTo>
                      <a:pt x="436880" y="0"/>
                    </a:lnTo>
                    <a:close/>
                    <a:moveTo>
                      <a:pt x="486410" y="261620"/>
                    </a:moveTo>
                    <a:lnTo>
                      <a:pt x="699770" y="261620"/>
                    </a:lnTo>
                    <a:lnTo>
                      <a:pt x="699770" y="48260"/>
                    </a:lnTo>
                    <a:lnTo>
                      <a:pt x="486410" y="48260"/>
                    </a:lnTo>
                    <a:lnTo>
                      <a:pt x="486410" y="261620"/>
                    </a:lnTo>
                    <a:close/>
                    <a:moveTo>
                      <a:pt x="1186180" y="0"/>
                    </a:moveTo>
                    <a:lnTo>
                      <a:pt x="1186180" y="311150"/>
                    </a:lnTo>
                    <a:lnTo>
                      <a:pt x="875030" y="311150"/>
                    </a:lnTo>
                    <a:lnTo>
                      <a:pt x="875030" y="0"/>
                    </a:lnTo>
                    <a:lnTo>
                      <a:pt x="1186180" y="0"/>
                    </a:lnTo>
                    <a:close/>
                    <a:moveTo>
                      <a:pt x="1135380" y="185420"/>
                    </a:moveTo>
                    <a:lnTo>
                      <a:pt x="924560" y="185420"/>
                    </a:lnTo>
                    <a:lnTo>
                      <a:pt x="924560" y="236220"/>
                    </a:lnTo>
                    <a:lnTo>
                      <a:pt x="1135380" y="236220"/>
                    </a:lnTo>
                    <a:lnTo>
                      <a:pt x="1135380" y="18542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6350000" cy="4095750"/>
              </a:xfrm>
              <a:custGeom>
                <a:avLst/>
                <a:gdLst/>
                <a:ahLst/>
                <a:cxnLst/>
                <a:rect r="r" b="b" t="t" l="l"/>
                <a:pathLst>
                  <a:path h="4095750" w="6350000">
                    <a:moveTo>
                      <a:pt x="0" y="0"/>
                    </a:moveTo>
                    <a:lnTo>
                      <a:pt x="0" y="521970"/>
                    </a:lnTo>
                    <a:lnTo>
                      <a:pt x="0" y="4095750"/>
                    </a:lnTo>
                    <a:lnTo>
                      <a:pt x="6350000" y="4095750"/>
                    </a:lnTo>
                    <a:lnTo>
                      <a:pt x="6350000" y="521970"/>
                    </a:lnTo>
                    <a:lnTo>
                      <a:pt x="6350000" y="0"/>
                    </a:lnTo>
                    <a:lnTo>
                      <a:pt x="0" y="0"/>
                    </a:lnTo>
                    <a:close/>
                    <a:moveTo>
                      <a:pt x="6248400" y="3994150"/>
                    </a:moveTo>
                    <a:lnTo>
                      <a:pt x="101600" y="3994150"/>
                    </a:lnTo>
                    <a:lnTo>
                      <a:pt x="101600" y="521970"/>
                    </a:lnTo>
                    <a:lnTo>
                      <a:pt x="6248400" y="521970"/>
                    </a:lnTo>
                    <a:lnTo>
                      <a:pt x="6248400" y="3994150"/>
                    </a:lnTo>
                    <a:close/>
                    <a:moveTo>
                      <a:pt x="1281430" y="110490"/>
                    </a:moveTo>
                    <a:lnTo>
                      <a:pt x="1281430" y="421640"/>
                    </a:lnTo>
                    <a:lnTo>
                      <a:pt x="970280" y="421640"/>
                    </a:lnTo>
                    <a:lnTo>
                      <a:pt x="970280" y="110490"/>
                    </a:lnTo>
                    <a:lnTo>
                      <a:pt x="1281430" y="110490"/>
                    </a:lnTo>
                    <a:close/>
                    <a:moveTo>
                      <a:pt x="844550" y="110490"/>
                    </a:moveTo>
                    <a:lnTo>
                      <a:pt x="844550" y="421640"/>
                    </a:lnTo>
                    <a:lnTo>
                      <a:pt x="532130" y="421640"/>
                    </a:lnTo>
                    <a:lnTo>
                      <a:pt x="532130" y="110490"/>
                    </a:lnTo>
                    <a:lnTo>
                      <a:pt x="844550" y="110490"/>
                    </a:lnTo>
                    <a:close/>
                    <a:moveTo>
                      <a:pt x="407670" y="110490"/>
                    </a:moveTo>
                    <a:lnTo>
                      <a:pt x="407670" y="421640"/>
                    </a:lnTo>
                    <a:lnTo>
                      <a:pt x="101600" y="421640"/>
                    </a:lnTo>
                    <a:lnTo>
                      <a:pt x="95250" y="421640"/>
                    </a:lnTo>
                    <a:lnTo>
                      <a:pt x="95250" y="110490"/>
                    </a:lnTo>
                    <a:lnTo>
                      <a:pt x="101600" y="110490"/>
                    </a:lnTo>
                    <a:lnTo>
                      <a:pt x="407670" y="110490"/>
                    </a:lnTo>
                    <a:close/>
                    <a:moveTo>
                      <a:pt x="364490" y="189230"/>
                    </a:moveTo>
                    <a:lnTo>
                      <a:pt x="287020" y="266700"/>
                    </a:lnTo>
                    <a:lnTo>
                      <a:pt x="364490" y="344170"/>
                    </a:lnTo>
                    <a:lnTo>
                      <a:pt x="328930" y="379730"/>
                    </a:lnTo>
                    <a:lnTo>
                      <a:pt x="251460" y="302260"/>
                    </a:lnTo>
                    <a:lnTo>
                      <a:pt x="173990" y="379730"/>
                    </a:lnTo>
                    <a:lnTo>
                      <a:pt x="138430" y="342900"/>
                    </a:lnTo>
                    <a:lnTo>
                      <a:pt x="215900" y="266700"/>
                    </a:lnTo>
                    <a:lnTo>
                      <a:pt x="138430" y="189230"/>
                    </a:lnTo>
                    <a:lnTo>
                      <a:pt x="173990" y="153670"/>
                    </a:lnTo>
                    <a:lnTo>
                      <a:pt x="251460" y="231140"/>
                    </a:lnTo>
                    <a:lnTo>
                      <a:pt x="328930" y="153670"/>
                    </a:lnTo>
                    <a:lnTo>
                      <a:pt x="364490" y="189230"/>
                    </a:lnTo>
                    <a:close/>
                    <a:moveTo>
                      <a:pt x="795020" y="158750"/>
                    </a:moveTo>
                    <a:lnTo>
                      <a:pt x="581660" y="158750"/>
                    </a:lnTo>
                    <a:lnTo>
                      <a:pt x="581660" y="372110"/>
                    </a:lnTo>
                    <a:lnTo>
                      <a:pt x="795020" y="372110"/>
                    </a:lnTo>
                    <a:lnTo>
                      <a:pt x="795020" y="158750"/>
                    </a:lnTo>
                    <a:close/>
                    <a:moveTo>
                      <a:pt x="744220" y="321310"/>
                    </a:moveTo>
                    <a:lnTo>
                      <a:pt x="632460" y="321310"/>
                    </a:lnTo>
                    <a:lnTo>
                      <a:pt x="632460" y="209550"/>
                    </a:lnTo>
                    <a:lnTo>
                      <a:pt x="744220" y="209550"/>
                    </a:lnTo>
                    <a:lnTo>
                      <a:pt x="744220" y="321310"/>
                    </a:lnTo>
                    <a:close/>
                    <a:moveTo>
                      <a:pt x="1019810" y="295910"/>
                    </a:moveTo>
                    <a:lnTo>
                      <a:pt x="1230630" y="295910"/>
                    </a:lnTo>
                    <a:lnTo>
                      <a:pt x="1230630" y="346710"/>
                    </a:lnTo>
                    <a:lnTo>
                      <a:pt x="1019810" y="346710"/>
                    </a:lnTo>
                    <a:lnTo>
                      <a:pt x="1019810" y="29591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name="TextBox 9" id="9"/>
            <p:cNvSpPr txBox="true"/>
            <p:nvPr/>
          </p:nvSpPr>
          <p:spPr>
            <a:xfrm rot="0">
              <a:off x="2908321" y="276225"/>
              <a:ext cx="2646777" cy="8897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12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472800" y="1323775"/>
            <a:ext cx="15342399" cy="5838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367"/>
              </a:lnSpc>
              <a:spcBef>
                <a:spcPct val="0"/>
              </a:spcBef>
            </a:pPr>
            <a:r>
              <a:rPr lang="en-US" b="true" sz="4367">
                <a:solidFill>
                  <a:srgbClr val="000000"/>
                </a:solidFill>
                <a:latin typeface="HK Modular"/>
                <a:ea typeface="HK Modular"/>
                <a:cs typeface="HK Modular"/>
                <a:sym typeface="HK Modular"/>
              </a:rPr>
              <a:t>WHY IS WINNING SO IMPORTANT IN F1?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879363" y="3063432"/>
            <a:ext cx="6593719" cy="54721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12"/>
              </a:lnSpc>
              <a:spcBef>
                <a:spcPct val="0"/>
              </a:spcBef>
            </a:pPr>
            <a:r>
              <a:rPr lang="en-US" b="true" sz="4312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For eg, </a:t>
            </a:r>
            <a:r>
              <a:rPr lang="en-US" b="true" sz="4312">
                <a:solidFill>
                  <a:srgbClr val="F8D210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in 2024</a:t>
            </a:r>
            <a:r>
              <a:rPr lang="en-US" b="true" sz="4312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, the most dominant constructor </a:t>
            </a:r>
            <a:r>
              <a:rPr lang="en-US" b="true" sz="4312">
                <a:solidFill>
                  <a:srgbClr val="FED502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RedBull</a:t>
            </a:r>
            <a:r>
              <a:rPr lang="en-US" b="true" sz="4312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 entered the season with </a:t>
            </a:r>
            <a:r>
              <a:rPr lang="en-US" b="true" sz="4312">
                <a:solidFill>
                  <a:srgbClr val="EC1845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$7.4 M</a:t>
            </a:r>
            <a:r>
              <a:rPr lang="en-US" b="true" sz="4312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 in spending whilst </a:t>
            </a:r>
            <a:r>
              <a:rPr lang="en-US" b="true" sz="4312">
                <a:solidFill>
                  <a:srgbClr val="F8D210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Haas</a:t>
            </a:r>
            <a:r>
              <a:rPr lang="en-US" b="true" sz="4312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, the last in constructors in 2023, only had </a:t>
            </a:r>
            <a:r>
              <a:rPr lang="en-US" b="true" sz="4312">
                <a:solidFill>
                  <a:srgbClr val="EC1845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$700k</a:t>
            </a:r>
            <a:r>
              <a:rPr lang="en-US" b="true" sz="4312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 to spend.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77" r="0" b="-9277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273280" y="148517"/>
            <a:ext cx="17741441" cy="9989967"/>
          </a:xfrm>
          <a:custGeom>
            <a:avLst/>
            <a:gdLst/>
            <a:ahLst/>
            <a:cxnLst/>
            <a:rect r="r" b="b" t="t" l="l"/>
            <a:pathLst>
              <a:path h="9989967" w="17741441">
                <a:moveTo>
                  <a:pt x="17741440" y="0"/>
                </a:moveTo>
                <a:lnTo>
                  <a:pt x="0" y="0"/>
                </a:lnTo>
                <a:lnTo>
                  <a:pt x="0" y="9989966"/>
                </a:lnTo>
                <a:lnTo>
                  <a:pt x="17741440" y="9989966"/>
                </a:lnTo>
                <a:lnTo>
                  <a:pt x="1774144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471881" y="2758648"/>
            <a:ext cx="1985083" cy="5982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2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5116728" y="1327191"/>
            <a:ext cx="8054543" cy="704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339"/>
              </a:lnSpc>
              <a:spcBef>
                <a:spcPct val="0"/>
              </a:spcBef>
            </a:pPr>
            <a:r>
              <a:rPr lang="en-US" b="true" sz="5339">
                <a:solidFill>
                  <a:srgbClr val="000000"/>
                </a:solidFill>
                <a:latin typeface="HK Modular"/>
                <a:ea typeface="HK Modular"/>
                <a:cs typeface="HK Modular"/>
                <a:sym typeface="HK Modular"/>
              </a:rPr>
              <a:t>OUR OBJECTIVES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740566" y="2868379"/>
            <a:ext cx="14806868" cy="58007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25"/>
              </a:lnSpc>
            </a:pPr>
            <a:r>
              <a:rPr lang="en-US" sz="4125" b="true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Leverage on Machine Learning (ML), given race factors to:</a:t>
            </a:r>
          </a:p>
          <a:p>
            <a:pPr algn="l">
              <a:lnSpc>
                <a:spcPts val="4125"/>
              </a:lnSpc>
            </a:pPr>
          </a:p>
          <a:p>
            <a:pPr algn="l" marL="890790" indent="-445395" lvl="1">
              <a:lnSpc>
                <a:spcPts val="4125"/>
              </a:lnSpc>
              <a:buFont typeface="Arial"/>
              <a:buChar char="•"/>
            </a:pPr>
            <a:r>
              <a:rPr lang="en-US" b="true" sz="4125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formulate time-crucial</a:t>
            </a:r>
            <a:r>
              <a:rPr lang="en-US" b="true" sz="4125">
                <a:solidFill>
                  <a:srgbClr val="03E4E4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 race strategies </a:t>
            </a:r>
            <a:r>
              <a:rPr lang="en-US" b="true" sz="4125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to secure </a:t>
            </a:r>
            <a:r>
              <a:rPr lang="en-US" b="true" sz="4125">
                <a:solidFill>
                  <a:srgbClr val="03E4E4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better finishing positions</a:t>
            </a:r>
            <a:r>
              <a:rPr lang="en-US" b="true" sz="4125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.</a:t>
            </a:r>
          </a:p>
          <a:p>
            <a:pPr algn="l">
              <a:lnSpc>
                <a:spcPts val="4125"/>
              </a:lnSpc>
            </a:pPr>
          </a:p>
          <a:p>
            <a:pPr algn="l" marL="890790" indent="-445395" lvl="1">
              <a:lnSpc>
                <a:spcPts val="4125"/>
              </a:lnSpc>
              <a:buFont typeface="Arial"/>
              <a:buChar char="•"/>
            </a:pPr>
            <a:r>
              <a:rPr lang="en-US" b="true" sz="4125">
                <a:solidFill>
                  <a:srgbClr val="03E4E4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improve planning</a:t>
            </a:r>
            <a:r>
              <a:rPr lang="en-US" b="true" sz="4125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 by teams for future courses of action given current data, such as areas of improvement, to </a:t>
            </a:r>
            <a:r>
              <a:rPr lang="en-US" b="true" sz="4125">
                <a:solidFill>
                  <a:srgbClr val="03E4E4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increase race excitability</a:t>
            </a:r>
            <a:r>
              <a:rPr lang="en-US" b="true" sz="4125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.</a:t>
            </a:r>
          </a:p>
          <a:p>
            <a:pPr algn="l">
              <a:lnSpc>
                <a:spcPts val="4125"/>
              </a:lnSpc>
            </a:pPr>
          </a:p>
          <a:p>
            <a:pPr algn="l" marL="890790" indent="-445395" lvl="1">
              <a:lnSpc>
                <a:spcPts val="4125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4125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gauge </a:t>
            </a:r>
            <a:r>
              <a:rPr lang="en-US" b="true" sz="4125">
                <a:solidFill>
                  <a:srgbClr val="03E4E4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performance and position </a:t>
            </a:r>
            <a:r>
              <a:rPr lang="en-US" b="true" sz="4125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of a driver.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77" r="0" b="-9277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597687" y="518793"/>
            <a:ext cx="17092625" cy="9624627"/>
          </a:xfrm>
          <a:custGeom>
            <a:avLst/>
            <a:gdLst/>
            <a:ahLst/>
            <a:cxnLst/>
            <a:rect r="r" b="b" t="t" l="l"/>
            <a:pathLst>
              <a:path h="9624627" w="17092625">
                <a:moveTo>
                  <a:pt x="17092626" y="0"/>
                </a:moveTo>
                <a:lnTo>
                  <a:pt x="0" y="0"/>
                </a:lnTo>
                <a:lnTo>
                  <a:pt x="0" y="9624627"/>
                </a:lnTo>
                <a:lnTo>
                  <a:pt x="17092626" y="9624627"/>
                </a:lnTo>
                <a:lnTo>
                  <a:pt x="17092626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399070" y="2285995"/>
            <a:ext cx="9489860" cy="6090223"/>
          </a:xfrm>
          <a:custGeom>
            <a:avLst/>
            <a:gdLst/>
            <a:ahLst/>
            <a:cxnLst/>
            <a:rect r="r" b="b" t="t" l="l"/>
            <a:pathLst>
              <a:path h="6090223" w="9489860">
                <a:moveTo>
                  <a:pt x="0" y="0"/>
                </a:moveTo>
                <a:lnTo>
                  <a:pt x="9489860" y="0"/>
                </a:lnTo>
                <a:lnTo>
                  <a:pt x="9489860" y="6090224"/>
                </a:lnTo>
                <a:lnTo>
                  <a:pt x="0" y="609022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817518" y="727075"/>
            <a:ext cx="6318061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000"/>
              </a:lnSpc>
              <a:spcBef>
                <a:spcPct val="0"/>
              </a:spcBef>
            </a:pPr>
            <a:r>
              <a:rPr lang="en-US" b="true" sz="5000">
                <a:solidFill>
                  <a:srgbClr val="000000"/>
                </a:solidFill>
                <a:latin typeface="HK Modular"/>
                <a:ea typeface="HK Modular"/>
                <a:cs typeface="HK Modular"/>
                <a:sym typeface="HK Modular"/>
              </a:rPr>
              <a:t>ABSTRACTION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77" r="0" b="-9277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597687" y="518793"/>
            <a:ext cx="17092625" cy="9624627"/>
          </a:xfrm>
          <a:custGeom>
            <a:avLst/>
            <a:gdLst/>
            <a:ahLst/>
            <a:cxnLst/>
            <a:rect r="r" b="b" t="t" l="l"/>
            <a:pathLst>
              <a:path h="9624627" w="17092625">
                <a:moveTo>
                  <a:pt x="17092626" y="0"/>
                </a:moveTo>
                <a:lnTo>
                  <a:pt x="0" y="0"/>
                </a:lnTo>
                <a:lnTo>
                  <a:pt x="0" y="9624627"/>
                </a:lnTo>
                <a:lnTo>
                  <a:pt x="17092626" y="9624627"/>
                </a:lnTo>
                <a:lnTo>
                  <a:pt x="17092626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817518" y="727075"/>
            <a:ext cx="11774293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000"/>
              </a:lnSpc>
              <a:spcBef>
                <a:spcPct val="0"/>
              </a:spcBef>
            </a:pPr>
            <a:r>
              <a:rPr lang="en-US" b="true" sz="5000">
                <a:solidFill>
                  <a:srgbClr val="000000"/>
                </a:solidFill>
                <a:latin typeface="HK Modular"/>
                <a:ea typeface="HK Modular"/>
                <a:cs typeface="HK Modular"/>
                <a:sym typeface="HK Modular"/>
              </a:rPr>
              <a:t>PROBLEM STATEMENT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608165" y="2224723"/>
            <a:ext cx="11071671" cy="69903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834"/>
              </a:lnSpc>
              <a:spcBef>
                <a:spcPct val="0"/>
              </a:spcBef>
            </a:pPr>
            <a:r>
              <a:rPr lang="en-US" b="true" sz="7834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“How can we utilise </a:t>
            </a:r>
            <a:r>
              <a:rPr lang="en-US" b="true" sz="7834">
                <a:solidFill>
                  <a:srgbClr val="FF0000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machine learning</a:t>
            </a:r>
            <a:r>
              <a:rPr lang="en-US" b="true" sz="7834">
                <a:solidFill>
                  <a:srgbClr val="ED155D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 </a:t>
            </a:r>
            <a:r>
              <a:rPr lang="en-US" b="true" sz="7834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to accurately predict the </a:t>
            </a:r>
            <a:r>
              <a:rPr lang="en-US" b="true" sz="7834">
                <a:solidFill>
                  <a:srgbClr val="FF0000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top 5</a:t>
            </a:r>
            <a:r>
              <a:rPr lang="en-US" b="true" sz="7834">
                <a:solidFill>
                  <a:srgbClr val="ED155D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 </a:t>
            </a:r>
            <a:r>
              <a:rPr lang="en-US" b="true" sz="7834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drivers given </a:t>
            </a:r>
            <a:r>
              <a:rPr lang="en-US" b="true" sz="7834">
                <a:solidFill>
                  <a:srgbClr val="FF0000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factors of a race</a:t>
            </a:r>
            <a:r>
              <a:rPr lang="en-US" b="true" sz="7834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?”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77" r="0" b="-9277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597687" y="518793"/>
            <a:ext cx="17092625" cy="9624627"/>
          </a:xfrm>
          <a:custGeom>
            <a:avLst/>
            <a:gdLst/>
            <a:ahLst/>
            <a:cxnLst/>
            <a:rect r="r" b="b" t="t" l="l"/>
            <a:pathLst>
              <a:path h="9624627" w="17092625">
                <a:moveTo>
                  <a:pt x="17092626" y="0"/>
                </a:moveTo>
                <a:lnTo>
                  <a:pt x="0" y="0"/>
                </a:lnTo>
                <a:lnTo>
                  <a:pt x="0" y="9624627"/>
                </a:lnTo>
                <a:lnTo>
                  <a:pt x="17092626" y="9624627"/>
                </a:lnTo>
                <a:lnTo>
                  <a:pt x="17092626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624221" y="2854054"/>
            <a:ext cx="5775454" cy="4578892"/>
          </a:xfrm>
          <a:custGeom>
            <a:avLst/>
            <a:gdLst/>
            <a:ahLst/>
            <a:cxnLst/>
            <a:rect r="r" b="b" t="t" l="l"/>
            <a:pathLst>
              <a:path h="4578892" w="5775454">
                <a:moveTo>
                  <a:pt x="0" y="0"/>
                </a:moveTo>
                <a:lnTo>
                  <a:pt x="5775454" y="0"/>
                </a:lnTo>
                <a:lnTo>
                  <a:pt x="5775454" y="4578892"/>
                </a:lnTo>
                <a:lnTo>
                  <a:pt x="0" y="457889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2787" t="0" r="-13244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484928" y="3134302"/>
            <a:ext cx="7143817" cy="4018397"/>
          </a:xfrm>
          <a:custGeom>
            <a:avLst/>
            <a:gdLst/>
            <a:ahLst/>
            <a:cxnLst/>
            <a:rect r="r" b="b" t="t" l="l"/>
            <a:pathLst>
              <a:path h="4018397" w="7143817">
                <a:moveTo>
                  <a:pt x="0" y="0"/>
                </a:moveTo>
                <a:lnTo>
                  <a:pt x="7143816" y="0"/>
                </a:lnTo>
                <a:lnTo>
                  <a:pt x="7143816" y="4018396"/>
                </a:lnTo>
                <a:lnTo>
                  <a:pt x="0" y="401839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817518" y="727075"/>
            <a:ext cx="11774293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000"/>
              </a:lnSpc>
              <a:spcBef>
                <a:spcPct val="0"/>
              </a:spcBef>
            </a:pPr>
            <a:r>
              <a:rPr lang="en-US" b="true" sz="5000">
                <a:solidFill>
                  <a:srgbClr val="000000"/>
                </a:solidFill>
                <a:latin typeface="HK Modular"/>
                <a:ea typeface="HK Modular"/>
                <a:cs typeface="HK Modular"/>
                <a:sym typeface="HK Modular"/>
              </a:rPr>
              <a:t>OUR DATA SET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368546" y="8361131"/>
            <a:ext cx="4599482" cy="4683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40"/>
              </a:lnSpc>
              <a:spcBef>
                <a:spcPct val="0"/>
              </a:spcBef>
            </a:pPr>
            <a:r>
              <a:rPr lang="en-US" b="true" sz="3540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Mitchell Gleason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702066" y="8361131"/>
            <a:ext cx="4709541" cy="4683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40"/>
              </a:lnSpc>
              <a:spcBef>
                <a:spcPct val="0"/>
              </a:spcBef>
            </a:pPr>
            <a:r>
              <a:rPr lang="en-US" b="true" sz="3540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Official Formula 1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DAGDBAv3bEE</dc:identifier>
  <dcterms:modified xsi:type="dcterms:W3CDTF">2011-08-01T06:04:30Z</dcterms:modified>
  <cp:revision>1</cp:revision>
  <dc:title>SC1015 Mini-Project Slides</dc:title>
</cp:coreProperties>
</file>